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352" r:id="rId5"/>
    <p:sldId id="350" r:id="rId6"/>
    <p:sldId id="356" r:id="rId7"/>
    <p:sldId id="353" r:id="rId8"/>
    <p:sldId id="348" r:id="rId9"/>
    <p:sldId id="360" r:id="rId10"/>
    <p:sldId id="338" r:id="rId11"/>
    <p:sldId id="335" r:id="rId12"/>
    <p:sldId id="296" r:id="rId13"/>
    <p:sldId id="316" r:id="rId14"/>
    <p:sldId id="293" r:id="rId15"/>
    <p:sldId id="363" r:id="rId16"/>
    <p:sldId id="36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en-US" sz="1100" b="1" dirty="0"/>
              <a:t>Crecimiento de </a:t>
            </a:r>
            <a:r>
              <a:rPr lang="es-CO" sz="1100" b="1" noProof="0" dirty="0"/>
              <a:t>usuarios</a:t>
            </a:r>
            <a:r>
              <a:rPr lang="en-US" sz="1100" b="1" dirty="0"/>
              <a:t> de </a:t>
            </a:r>
            <a:r>
              <a:rPr lang="es-CO" sz="1100" b="1" noProof="0" dirty="0"/>
              <a:t>acueducto</a:t>
            </a:r>
            <a:r>
              <a:rPr lang="en-US" sz="1100" b="1" dirty="0"/>
              <a:t> a </a:t>
            </a:r>
            <a:r>
              <a:rPr lang="es-CO" sz="1100" b="1" noProof="0" dirty="0"/>
              <a:t>junio</a:t>
            </a:r>
          </a:p>
        </c:rich>
      </c:tx>
      <c:overlay val="0"/>
      <c:spPr>
        <a:noFill/>
        <a:ln w="25400">
          <a:noFill/>
        </a:ln>
      </c:spPr>
    </c:title>
    <c:autoTitleDeleted val="0"/>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'CRECIMIENTO USUARIOS'!$L$6</c:f>
              <c:strCache>
                <c:ptCount val="1"/>
                <c:pt idx="0">
                  <c:v>Crecimiento de usuarios de acueducto a junio</c:v>
                </c:pt>
              </c:strCache>
            </c:strRef>
          </c:tx>
          <c:spPr>
            <a:solidFill>
              <a:schemeClr val="accent1"/>
            </a:solidFill>
            <a:ln>
              <a:noFill/>
            </a:ln>
            <a:effectLst>
              <a:outerShdw blurRad="12700" dist="50800" dir="5400000" algn="ctr" rotWithShape="0">
                <a:srgbClr val="000000">
                  <a:alpha val="43137"/>
                </a:srgbClr>
              </a:outerShdw>
            </a:effectLst>
            <a:sp3d/>
          </c:spPr>
          <c:invertIfNegative val="0"/>
          <c:dPt>
            <c:idx val="0"/>
            <c:invertIfNegative val="0"/>
            <c:bubble3D val="0"/>
            <c:spPr>
              <a:solidFill>
                <a:schemeClr val="accent2">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1-633E-424E-81D2-1A5BC1303CFF}"/>
              </c:ext>
            </c:extLst>
          </c:dPt>
          <c:dPt>
            <c:idx val="1"/>
            <c:invertIfNegative val="0"/>
            <c:bubble3D val="0"/>
            <c:spPr>
              <a:solidFill>
                <a:schemeClr val="accent3">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3-633E-424E-81D2-1A5BC1303CFF}"/>
              </c:ext>
            </c:extLst>
          </c:dPt>
          <c:dPt>
            <c:idx val="2"/>
            <c:invertIfNegative val="0"/>
            <c:bubble3D val="0"/>
            <c:spPr>
              <a:solidFill>
                <a:schemeClr val="accent4">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5-633E-424E-81D2-1A5BC1303CFF}"/>
              </c:ext>
            </c:extLst>
          </c:dPt>
          <c:dPt>
            <c:idx val="3"/>
            <c:invertIfNegative val="0"/>
            <c:bubble3D val="0"/>
            <c:spPr>
              <a:solidFill>
                <a:schemeClr val="accent5">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7-633E-424E-81D2-1A5BC1303CFF}"/>
              </c:ext>
            </c:extLst>
          </c:dPt>
          <c:dPt>
            <c:idx val="4"/>
            <c:invertIfNegative val="0"/>
            <c:bubble3D val="0"/>
            <c:spPr>
              <a:solidFill>
                <a:schemeClr val="accent6">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9-633E-424E-81D2-1A5BC1303CFF}"/>
              </c:ext>
            </c:extLst>
          </c:dPt>
          <c:dLbls>
            <c:spPr>
              <a:noFill/>
              <a:ln w="25400">
                <a:noFill/>
              </a:ln>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'CRECIMIENTO USUARIOS'!$M$5:$Q$5</c:f>
              <c:numCache>
                <c:formatCode>General</c:formatCode>
                <c:ptCount val="5"/>
                <c:pt idx="0">
                  <c:v>2015</c:v>
                </c:pt>
                <c:pt idx="1">
                  <c:v>2016</c:v>
                </c:pt>
                <c:pt idx="2">
                  <c:v>2017</c:v>
                </c:pt>
                <c:pt idx="3">
                  <c:v>2018</c:v>
                </c:pt>
                <c:pt idx="4">
                  <c:v>2019</c:v>
                </c:pt>
              </c:numCache>
            </c:numRef>
          </c:cat>
          <c:val>
            <c:numRef>
              <c:f>'CRECIMIENTO USUARIOS'!$M$6:$Q$6</c:f>
              <c:numCache>
                <c:formatCode>#,##0</c:formatCode>
                <c:ptCount val="5"/>
                <c:pt idx="0">
                  <c:v>13294</c:v>
                </c:pt>
                <c:pt idx="1">
                  <c:v>13846</c:v>
                </c:pt>
                <c:pt idx="2">
                  <c:v>14322</c:v>
                </c:pt>
                <c:pt idx="3">
                  <c:v>15038</c:v>
                </c:pt>
                <c:pt idx="4">
                  <c:v>15335</c:v>
                </c:pt>
              </c:numCache>
            </c:numRef>
          </c:val>
          <c:shape val="cylinder"/>
          <c:extLst>
            <c:ext xmlns:c16="http://schemas.microsoft.com/office/drawing/2014/chart" uri="{C3380CC4-5D6E-409C-BE32-E72D297353CC}">
              <c16:uniqueId val="{0000000A-633E-424E-81D2-1A5BC1303CFF}"/>
            </c:ext>
          </c:extLst>
        </c:ser>
        <c:dLbls>
          <c:showLegendKey val="0"/>
          <c:showVal val="0"/>
          <c:showCatName val="0"/>
          <c:showSerName val="0"/>
          <c:showPercent val="0"/>
          <c:showBubbleSize val="0"/>
        </c:dLbls>
        <c:gapWidth val="150"/>
        <c:shape val="box"/>
        <c:axId val="485270952"/>
        <c:axId val="1"/>
        <c:axId val="0"/>
      </c:bar3DChart>
      <c:catAx>
        <c:axId val="485270952"/>
        <c:scaling>
          <c:orientation val="minMax"/>
        </c:scaling>
        <c:delete val="0"/>
        <c:axPos val="b"/>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
        <c:crosses val="autoZero"/>
        <c:auto val="1"/>
        <c:lblAlgn val="ctr"/>
        <c:lblOffset val="100"/>
        <c:noMultiLvlLbl val="0"/>
      </c:catAx>
      <c:valAx>
        <c:axId val="1"/>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85270952"/>
        <c:crosses val="autoZero"/>
        <c:crossBetween val="between"/>
        <c:majorUnit val="1000"/>
        <c:minorUnit val="500"/>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a:pPr>
      <a:endParaRPr lang="es-C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en-US" sz="1100" b="1" dirty="0"/>
              <a:t>Crecimiento de </a:t>
            </a:r>
            <a:r>
              <a:rPr lang="es-CO" sz="1100" b="1" noProof="0" dirty="0"/>
              <a:t>usuarios</a:t>
            </a:r>
            <a:r>
              <a:rPr lang="en-US" sz="1100" b="1" dirty="0"/>
              <a:t> de </a:t>
            </a:r>
            <a:r>
              <a:rPr lang="es-CO" sz="1100" b="1" noProof="0" dirty="0"/>
              <a:t>alcantarillado</a:t>
            </a:r>
            <a:r>
              <a:rPr lang="en-US" sz="1100" b="1" dirty="0"/>
              <a:t> a </a:t>
            </a:r>
            <a:r>
              <a:rPr lang="es-CO" sz="1100" b="1" noProof="0" dirty="0"/>
              <a:t>junio</a:t>
            </a:r>
          </a:p>
        </c:rich>
      </c:tx>
      <c:overlay val="0"/>
      <c:spPr>
        <a:noFill/>
        <a:ln w="25400">
          <a:noFill/>
        </a:ln>
      </c:spPr>
    </c:title>
    <c:autoTitleDeleted val="0"/>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'CRECIMIENTO USUARIOS'!$L$22</c:f>
              <c:strCache>
                <c:ptCount val="1"/>
                <c:pt idx="0">
                  <c:v>Crecimiento de usuarios de alcantarillado a junio</c:v>
                </c:pt>
              </c:strCache>
            </c:strRef>
          </c:tx>
          <c:spPr>
            <a:solidFill>
              <a:schemeClr val="accent1"/>
            </a:solidFill>
            <a:ln>
              <a:noFill/>
            </a:ln>
            <a:effectLst>
              <a:outerShdw blurRad="12700" dist="50800" dir="5400000" algn="ctr" rotWithShape="0">
                <a:srgbClr val="000000">
                  <a:alpha val="43137"/>
                </a:srgbClr>
              </a:outerShdw>
            </a:effectLst>
            <a:sp3d/>
          </c:spPr>
          <c:invertIfNegative val="0"/>
          <c:dPt>
            <c:idx val="0"/>
            <c:invertIfNegative val="0"/>
            <c:bubble3D val="0"/>
            <c:spPr>
              <a:solidFill>
                <a:schemeClr val="accent2">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1-7244-4AAE-9A39-09592A7D3964}"/>
              </c:ext>
            </c:extLst>
          </c:dPt>
          <c:dPt>
            <c:idx val="1"/>
            <c:invertIfNegative val="0"/>
            <c:bubble3D val="0"/>
            <c:spPr>
              <a:solidFill>
                <a:schemeClr val="accent3">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3-7244-4AAE-9A39-09592A7D3964}"/>
              </c:ext>
            </c:extLst>
          </c:dPt>
          <c:dPt>
            <c:idx val="2"/>
            <c:invertIfNegative val="0"/>
            <c:bubble3D val="0"/>
            <c:spPr>
              <a:solidFill>
                <a:schemeClr val="accent4">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5-7244-4AAE-9A39-09592A7D3964}"/>
              </c:ext>
            </c:extLst>
          </c:dPt>
          <c:dPt>
            <c:idx val="3"/>
            <c:invertIfNegative val="0"/>
            <c:bubble3D val="0"/>
            <c:spPr>
              <a:solidFill>
                <a:schemeClr val="accent5">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7-7244-4AAE-9A39-09592A7D3964}"/>
              </c:ext>
            </c:extLst>
          </c:dPt>
          <c:dPt>
            <c:idx val="4"/>
            <c:invertIfNegative val="0"/>
            <c:bubble3D val="0"/>
            <c:spPr>
              <a:solidFill>
                <a:schemeClr val="accent6">
                  <a:lumMod val="75000"/>
                </a:schemeClr>
              </a:solidFill>
              <a:ln>
                <a:noFill/>
              </a:ln>
              <a:effectLst>
                <a:outerShdw blurRad="12700" dist="50800" dir="5400000" algn="ctr" rotWithShape="0">
                  <a:srgbClr val="000000">
                    <a:alpha val="43137"/>
                  </a:srgbClr>
                </a:outerShdw>
              </a:effectLst>
              <a:sp3d/>
            </c:spPr>
            <c:extLst>
              <c:ext xmlns:c16="http://schemas.microsoft.com/office/drawing/2014/chart" uri="{C3380CC4-5D6E-409C-BE32-E72D297353CC}">
                <c16:uniqueId val="{00000009-7244-4AAE-9A39-09592A7D3964}"/>
              </c:ext>
            </c:extLst>
          </c:dPt>
          <c:dLbls>
            <c:spPr>
              <a:noFill/>
              <a:ln w="25400">
                <a:noFill/>
              </a:ln>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'CRECIMIENTO USUARIOS'!$M$21:$Q$21</c:f>
              <c:numCache>
                <c:formatCode>General</c:formatCode>
                <c:ptCount val="5"/>
                <c:pt idx="0">
                  <c:v>2015</c:v>
                </c:pt>
                <c:pt idx="1">
                  <c:v>2016</c:v>
                </c:pt>
                <c:pt idx="2">
                  <c:v>2017</c:v>
                </c:pt>
                <c:pt idx="3">
                  <c:v>2018</c:v>
                </c:pt>
                <c:pt idx="4">
                  <c:v>2019</c:v>
                </c:pt>
              </c:numCache>
            </c:numRef>
          </c:cat>
          <c:val>
            <c:numRef>
              <c:f>'CRECIMIENTO USUARIOS'!$M$22:$Q$22</c:f>
              <c:numCache>
                <c:formatCode>#,##0</c:formatCode>
                <c:ptCount val="5"/>
                <c:pt idx="0">
                  <c:v>13074</c:v>
                </c:pt>
                <c:pt idx="1">
                  <c:v>13656</c:v>
                </c:pt>
                <c:pt idx="2">
                  <c:v>14113</c:v>
                </c:pt>
                <c:pt idx="3">
                  <c:v>14818</c:v>
                </c:pt>
                <c:pt idx="4">
                  <c:v>15109</c:v>
                </c:pt>
              </c:numCache>
            </c:numRef>
          </c:val>
          <c:shape val="cylinder"/>
          <c:extLst>
            <c:ext xmlns:c16="http://schemas.microsoft.com/office/drawing/2014/chart" uri="{C3380CC4-5D6E-409C-BE32-E72D297353CC}">
              <c16:uniqueId val="{0000000A-7244-4AAE-9A39-09592A7D3964}"/>
            </c:ext>
          </c:extLst>
        </c:ser>
        <c:dLbls>
          <c:showLegendKey val="0"/>
          <c:showVal val="0"/>
          <c:showCatName val="0"/>
          <c:showSerName val="0"/>
          <c:showPercent val="0"/>
          <c:showBubbleSize val="0"/>
        </c:dLbls>
        <c:gapWidth val="150"/>
        <c:shape val="box"/>
        <c:axId val="496575816"/>
        <c:axId val="1"/>
        <c:axId val="0"/>
      </c:bar3DChart>
      <c:catAx>
        <c:axId val="496575816"/>
        <c:scaling>
          <c:orientation val="minMax"/>
        </c:scaling>
        <c:delete val="0"/>
        <c:axPos val="b"/>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
        <c:crosses val="autoZero"/>
        <c:auto val="1"/>
        <c:lblAlgn val="ctr"/>
        <c:lblOffset val="100"/>
        <c:noMultiLvlLbl val="0"/>
      </c:catAx>
      <c:valAx>
        <c:axId val="1"/>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96575816"/>
        <c:crosses val="autoZero"/>
        <c:crossBetween val="between"/>
        <c:majorUnit val="1000"/>
        <c:minorUnit val="500"/>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a:pPr>
      <a:endParaRPr lang="es-C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200" b="1" dirty="0"/>
              <a:t>Crecimiento</a:t>
            </a:r>
            <a:r>
              <a:rPr lang="es-CO" sz="1200" b="1" baseline="0" dirty="0"/>
              <a:t> de usuarios de aseo  a junio</a:t>
            </a:r>
            <a:endParaRPr lang="es-CO" sz="12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'CRECIMIENTO USUARIOS'!$B$38</c:f>
              <c:strCache>
                <c:ptCount val="1"/>
                <c:pt idx="0">
                  <c:v>ESPUFLAN E.S.P.</c:v>
                </c:pt>
              </c:strCache>
            </c:strRef>
          </c:tx>
          <c:spPr>
            <a:solidFill>
              <a:schemeClr val="accent1"/>
            </a:solidFill>
            <a:ln>
              <a:noFill/>
            </a:ln>
            <a:effectLst/>
          </c:spPr>
          <c:invertIfNegative val="0"/>
          <c:cat>
            <c:strRef>
              <c:f>'CRECIMIENTO USUARIOS'!$C$37:$H$37</c:f>
              <c:strCache>
                <c:ptCount val="6"/>
                <c:pt idx="1">
                  <c:v>AÑO 2015</c:v>
                </c:pt>
                <c:pt idx="2">
                  <c:v>AÑO 2016</c:v>
                </c:pt>
                <c:pt idx="3">
                  <c:v>AÑO 2017</c:v>
                </c:pt>
                <c:pt idx="4">
                  <c:v>AÑO 2018</c:v>
                </c:pt>
                <c:pt idx="5">
                  <c:v>AÑO 2019</c:v>
                </c:pt>
              </c:strCache>
            </c:strRef>
          </c:cat>
          <c:val>
            <c:numRef>
              <c:f>'CRECIMIENTO USUARIOS'!$C$38:$H$38</c:f>
              <c:numCache>
                <c:formatCode>#,##0</c:formatCode>
                <c:ptCount val="6"/>
                <c:pt idx="1">
                  <c:v>8057</c:v>
                </c:pt>
                <c:pt idx="2">
                  <c:v>8696</c:v>
                </c:pt>
                <c:pt idx="3">
                  <c:v>8828</c:v>
                </c:pt>
                <c:pt idx="4">
                  <c:v>10770</c:v>
                </c:pt>
                <c:pt idx="5">
                  <c:v>10355</c:v>
                </c:pt>
              </c:numCache>
            </c:numRef>
          </c:val>
          <c:extLst>
            <c:ext xmlns:c16="http://schemas.microsoft.com/office/drawing/2014/chart" uri="{C3380CC4-5D6E-409C-BE32-E72D297353CC}">
              <c16:uniqueId val="{00000000-157A-437F-B876-83DA378DDCE2}"/>
            </c:ext>
          </c:extLst>
        </c:ser>
        <c:ser>
          <c:idx val="1"/>
          <c:order val="1"/>
          <c:tx>
            <c:strRef>
              <c:f>'CRECIMIENTO USUARIOS'!$B$39</c:f>
              <c:strCache>
                <c:ptCount val="1"/>
                <c:pt idx="0">
                  <c:v>SERAMBIENTAL S.A. E.S.P.</c:v>
                </c:pt>
              </c:strCache>
            </c:strRef>
          </c:tx>
          <c:spPr>
            <a:solidFill>
              <a:schemeClr val="accent2"/>
            </a:solidFill>
            <a:ln>
              <a:noFill/>
            </a:ln>
            <a:effectLst/>
          </c:spPr>
          <c:invertIfNegative val="0"/>
          <c:cat>
            <c:strRef>
              <c:f>'CRECIMIENTO USUARIOS'!$C$37:$H$37</c:f>
              <c:strCache>
                <c:ptCount val="6"/>
                <c:pt idx="1">
                  <c:v>AÑO 2015</c:v>
                </c:pt>
                <c:pt idx="2">
                  <c:v>AÑO 2016</c:v>
                </c:pt>
                <c:pt idx="3">
                  <c:v>AÑO 2017</c:v>
                </c:pt>
                <c:pt idx="4">
                  <c:v>AÑO 2018</c:v>
                </c:pt>
                <c:pt idx="5">
                  <c:v>AÑO 2019</c:v>
                </c:pt>
              </c:strCache>
            </c:strRef>
          </c:cat>
          <c:val>
            <c:numRef>
              <c:f>'CRECIMIENTO USUARIOS'!$C$39:$H$39</c:f>
              <c:numCache>
                <c:formatCode>#,##0</c:formatCode>
                <c:ptCount val="6"/>
                <c:pt idx="1">
                  <c:v>5247</c:v>
                </c:pt>
                <c:pt idx="2">
                  <c:v>5149</c:v>
                </c:pt>
                <c:pt idx="3">
                  <c:v>5500</c:v>
                </c:pt>
                <c:pt idx="4">
                  <c:v>4278</c:v>
                </c:pt>
                <c:pt idx="5">
                  <c:v>4978</c:v>
                </c:pt>
              </c:numCache>
            </c:numRef>
          </c:val>
          <c:extLst>
            <c:ext xmlns:c16="http://schemas.microsoft.com/office/drawing/2014/chart" uri="{C3380CC4-5D6E-409C-BE32-E72D297353CC}">
              <c16:uniqueId val="{00000001-157A-437F-B876-83DA378DDCE2}"/>
            </c:ext>
          </c:extLst>
        </c:ser>
        <c:dLbls>
          <c:showLegendKey val="0"/>
          <c:showVal val="0"/>
          <c:showCatName val="0"/>
          <c:showSerName val="0"/>
          <c:showPercent val="0"/>
          <c:showBubbleSize val="0"/>
        </c:dLbls>
        <c:gapWidth val="219"/>
        <c:overlap val="-27"/>
        <c:axId val="633792472"/>
        <c:axId val="633784600"/>
      </c:barChart>
      <c:catAx>
        <c:axId val="633792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33784600"/>
        <c:crosses val="autoZero"/>
        <c:auto val="1"/>
        <c:lblAlgn val="ctr"/>
        <c:lblOffset val="100"/>
        <c:noMultiLvlLbl val="0"/>
      </c:catAx>
      <c:valAx>
        <c:axId val="633784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633792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Calibri (Cuerpo)"/>
                <a:ea typeface="+mn-ea"/>
                <a:cs typeface="+mn-cs"/>
              </a:defRPr>
            </a:pPr>
            <a:r>
              <a:rPr lang="es-CO" sz="1200" b="1" dirty="0"/>
              <a:t>PQR - SOLICITUDES AL SERVICIO PRESTADO</a:t>
            </a:r>
          </a:p>
        </c:rich>
      </c:tx>
      <c:overlay val="0"/>
      <c:spPr>
        <a:noFill/>
        <a:ln w="25400">
          <a:noFill/>
        </a:ln>
      </c:spPr>
    </c:title>
    <c:autoTitleDeleted val="0"/>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bar3DChart>
        <c:barDir val="col"/>
        <c:grouping val="stacked"/>
        <c:varyColors val="0"/>
        <c:ser>
          <c:idx val="0"/>
          <c:order val="0"/>
          <c:tx>
            <c:v>Acueducto</c:v>
          </c:tx>
          <c:spPr>
            <a:solidFill>
              <a:schemeClr val="accent5">
                <a:lumMod val="75000"/>
              </a:schemeClr>
            </a:solidFill>
            <a:ln>
              <a:noFill/>
            </a:ln>
            <a:effectLst/>
            <a:sp3d/>
          </c:spPr>
          <c:invertIfNegative val="0"/>
          <c:cat>
            <c:numLit>
              <c:formatCode>General</c:formatCode>
              <c:ptCount val="5"/>
              <c:pt idx="0">
                <c:v>2015</c:v>
              </c:pt>
              <c:pt idx="1">
                <c:v>2016</c:v>
              </c:pt>
              <c:pt idx="2">
                <c:v>2017</c:v>
              </c:pt>
              <c:pt idx="3">
                <c:v>2018</c:v>
              </c:pt>
              <c:pt idx="4">
                <c:v>2019</c:v>
              </c:pt>
            </c:numLit>
          </c:cat>
          <c:val>
            <c:numRef>
              <c:f>PQR!$N$49:$R$49</c:f>
              <c:numCache>
                <c:formatCode>General</c:formatCode>
                <c:ptCount val="5"/>
                <c:pt idx="0">
                  <c:v>967</c:v>
                </c:pt>
                <c:pt idx="1">
                  <c:v>1597</c:v>
                </c:pt>
                <c:pt idx="2">
                  <c:v>1821</c:v>
                </c:pt>
                <c:pt idx="3">
                  <c:v>2157</c:v>
                </c:pt>
                <c:pt idx="4">
                  <c:v>1490</c:v>
                </c:pt>
              </c:numCache>
            </c:numRef>
          </c:val>
          <c:extLst>
            <c:ext xmlns:c16="http://schemas.microsoft.com/office/drawing/2014/chart" uri="{C3380CC4-5D6E-409C-BE32-E72D297353CC}">
              <c16:uniqueId val="{00000005-1372-4F6A-888C-71E0D87D65D8}"/>
            </c:ext>
          </c:extLst>
        </c:ser>
        <c:ser>
          <c:idx val="1"/>
          <c:order val="1"/>
          <c:tx>
            <c:v>Alcantarillado</c:v>
          </c:tx>
          <c:spPr>
            <a:solidFill>
              <a:schemeClr val="accent2">
                <a:lumMod val="75000"/>
              </a:schemeClr>
            </a:solidFill>
            <a:ln>
              <a:noFill/>
            </a:ln>
            <a:effectLst/>
            <a:sp3d/>
          </c:spPr>
          <c:invertIfNegative val="0"/>
          <c:cat>
            <c:numLit>
              <c:formatCode>General</c:formatCode>
              <c:ptCount val="5"/>
              <c:pt idx="0">
                <c:v>2015</c:v>
              </c:pt>
              <c:pt idx="1">
                <c:v>2016</c:v>
              </c:pt>
              <c:pt idx="2">
                <c:v>2017</c:v>
              </c:pt>
              <c:pt idx="3">
                <c:v>2018</c:v>
              </c:pt>
              <c:pt idx="4">
                <c:v>2019</c:v>
              </c:pt>
            </c:numLit>
          </c:cat>
          <c:val>
            <c:numRef>
              <c:f>PQR!$N$50:$R$50</c:f>
              <c:numCache>
                <c:formatCode>General</c:formatCode>
                <c:ptCount val="5"/>
                <c:pt idx="0">
                  <c:v>97</c:v>
                </c:pt>
                <c:pt idx="1">
                  <c:v>311</c:v>
                </c:pt>
                <c:pt idx="2">
                  <c:v>332</c:v>
                </c:pt>
                <c:pt idx="3">
                  <c:v>311</c:v>
                </c:pt>
                <c:pt idx="4">
                  <c:v>155</c:v>
                </c:pt>
              </c:numCache>
            </c:numRef>
          </c:val>
          <c:extLst>
            <c:ext xmlns:c16="http://schemas.microsoft.com/office/drawing/2014/chart" uri="{C3380CC4-5D6E-409C-BE32-E72D297353CC}">
              <c16:uniqueId val="{0000000B-1372-4F6A-888C-71E0D87D65D8}"/>
            </c:ext>
          </c:extLst>
        </c:ser>
        <c:ser>
          <c:idx val="2"/>
          <c:order val="2"/>
          <c:tx>
            <c:v>Aseo</c:v>
          </c:tx>
          <c:spPr>
            <a:solidFill>
              <a:schemeClr val="accent6">
                <a:lumMod val="75000"/>
              </a:schemeClr>
            </a:solidFill>
            <a:ln>
              <a:noFill/>
            </a:ln>
            <a:effectLst>
              <a:outerShdw blurRad="12700" dist="50800" dir="5400000" algn="ctr" rotWithShape="0">
                <a:srgbClr val="000000">
                  <a:alpha val="43137"/>
                </a:srgbClr>
              </a:outerShdw>
            </a:effectLst>
            <a:sp3d/>
          </c:spPr>
          <c:invertIfNegative val="0"/>
          <c:cat>
            <c:numLit>
              <c:formatCode>General</c:formatCode>
              <c:ptCount val="5"/>
              <c:pt idx="0">
                <c:v>2015</c:v>
              </c:pt>
              <c:pt idx="1">
                <c:v>2016</c:v>
              </c:pt>
              <c:pt idx="2">
                <c:v>2017</c:v>
              </c:pt>
              <c:pt idx="3">
                <c:v>2018</c:v>
              </c:pt>
              <c:pt idx="4">
                <c:v>2019</c:v>
              </c:pt>
            </c:numLit>
          </c:cat>
          <c:val>
            <c:numRef>
              <c:f>PQR!$N$51:$R$51</c:f>
              <c:numCache>
                <c:formatCode>General</c:formatCode>
                <c:ptCount val="5"/>
                <c:pt idx="0">
                  <c:v>26</c:v>
                </c:pt>
                <c:pt idx="1">
                  <c:v>220</c:v>
                </c:pt>
                <c:pt idx="2">
                  <c:v>1417</c:v>
                </c:pt>
                <c:pt idx="3">
                  <c:v>1125</c:v>
                </c:pt>
                <c:pt idx="4">
                  <c:v>360</c:v>
                </c:pt>
              </c:numCache>
            </c:numRef>
          </c:val>
          <c:extLst>
            <c:ext xmlns:c16="http://schemas.microsoft.com/office/drawing/2014/chart" uri="{C3380CC4-5D6E-409C-BE32-E72D297353CC}">
              <c16:uniqueId val="{00000011-1372-4F6A-888C-71E0D87D65D8}"/>
            </c:ext>
          </c:extLst>
        </c:ser>
        <c:dLbls>
          <c:showLegendKey val="0"/>
          <c:showVal val="0"/>
          <c:showCatName val="0"/>
          <c:showSerName val="0"/>
          <c:showPercent val="0"/>
          <c:showBubbleSize val="0"/>
        </c:dLbls>
        <c:gapWidth val="150"/>
        <c:shape val="cylinder"/>
        <c:axId val="496570896"/>
        <c:axId val="1"/>
        <c:axId val="0"/>
      </c:bar3DChart>
      <c:catAx>
        <c:axId val="496570896"/>
        <c:scaling>
          <c:orientation val="minMax"/>
        </c:scaling>
        <c:delete val="0"/>
        <c:axPos val="b"/>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Cuerpo)"/>
                <a:ea typeface="+mn-ea"/>
                <a:cs typeface="+mn-cs"/>
              </a:defRPr>
            </a:pPr>
            <a:endParaRPr lang="es-CO"/>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Cuerpo)"/>
                <a:ea typeface="+mn-ea"/>
                <a:cs typeface="+mn-cs"/>
              </a:defRPr>
            </a:pPr>
            <a:endParaRPr lang="es-CO"/>
          </a:p>
        </c:txPr>
        <c:crossAx val="496570896"/>
        <c:crosses val="autoZero"/>
        <c:crossBetween val="between"/>
        <c:majorUnit val="1000"/>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Cuerpo)"/>
              <a:ea typeface="+mn-ea"/>
              <a:cs typeface="+mn-cs"/>
            </a:defRPr>
          </a:pPr>
          <a:endParaRPr lang="es-C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a:latin typeface="Calibri (Cuerpo)"/>
        </a:defRPr>
      </a:pPr>
      <a:endParaRPr lang="es-CO"/>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a:xfrm>
            <a:off x="5332412" y="5883275"/>
            <a:ext cx="4324044" cy="365125"/>
          </a:xfrm>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2035695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274291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1676101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185322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2830315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3971812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152119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2134854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371450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a:xfrm>
            <a:off x="10951856" y="5867131"/>
            <a:ext cx="551167" cy="365125"/>
          </a:xfrm>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178820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54557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139958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134881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2858474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86959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168995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3B021BC-1668-4CD4-BDCE-BD6CE7692FA3}" type="datetimeFigureOut">
              <a:rPr lang="es-CO" smtClean="0"/>
              <a:t>16/07/2019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C9814FED-4588-492A-84DC-341504D176E4}" type="slidenum">
              <a:rPr lang="es-CO" smtClean="0"/>
              <a:t>‹Nº›</a:t>
            </a:fld>
            <a:endParaRPr lang="es-CO" dirty="0"/>
          </a:p>
        </p:txBody>
      </p:sp>
    </p:spTree>
    <p:extLst>
      <p:ext uri="{BB962C8B-B14F-4D97-AF65-F5344CB8AC3E}">
        <p14:creationId xmlns:p14="http://schemas.microsoft.com/office/powerpoint/2010/main" val="265543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3B021BC-1668-4CD4-BDCE-BD6CE7692FA3}" type="datetimeFigureOut">
              <a:rPr lang="es-CO" smtClean="0"/>
              <a:t>16/07/2019</a:t>
            </a:fld>
            <a:endParaRPr lang="es-CO"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CO"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9814FED-4588-492A-84DC-341504D176E4}" type="slidenum">
              <a:rPr lang="es-CO" smtClean="0"/>
              <a:t>‹Nº›</a:t>
            </a:fld>
            <a:endParaRPr lang="es-CO" dirty="0"/>
          </a:p>
        </p:txBody>
      </p:sp>
    </p:spTree>
    <p:extLst>
      <p:ext uri="{BB962C8B-B14F-4D97-AF65-F5344CB8AC3E}">
        <p14:creationId xmlns:p14="http://schemas.microsoft.com/office/powerpoint/2010/main" val="4288317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3.png"/><Relationship Id="rId7"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69F2C-850F-44A5-A655-F37A9CA08974}"/>
              </a:ext>
            </a:extLst>
          </p:cNvPr>
          <p:cNvSpPr>
            <a:spLocks noGrp="1"/>
          </p:cNvSpPr>
          <p:nvPr>
            <p:ph type="ctrTitle"/>
          </p:nvPr>
        </p:nvSpPr>
        <p:spPr>
          <a:xfrm>
            <a:off x="2583843" y="25045"/>
            <a:ext cx="8574622" cy="832486"/>
          </a:xfrm>
        </p:spPr>
        <p:txBody>
          <a:bodyPr>
            <a:normAutofit/>
          </a:bodyPr>
          <a:lstStyle/>
          <a:p>
            <a:pPr algn="ctr"/>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6C65CF40-7E44-4C49-97ED-9DAC7A6D8C4E}"/>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55B2A5C3-1FC3-45C1-B038-356FB1A7CB84}"/>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1026" name="Picture 2" descr="https://www.superservicios.gov.co/sites/default/archivos/logoSSPD.PNG">
            <a:extLst>
              <a:ext uri="{FF2B5EF4-FFF2-40B4-BE49-F238E27FC236}">
                <a16:creationId xmlns:a16="http://schemas.microsoft.com/office/drawing/2014/main" id="{B3EF0B27-E9C7-4A6A-9FCD-0B80CF9C1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superservicios.gov.co/sites/default/archivos/archivos/logo_nuevo_gobierno.jpg">
            <a:extLst>
              <a:ext uri="{FF2B5EF4-FFF2-40B4-BE49-F238E27FC236}">
                <a16:creationId xmlns:a16="http://schemas.microsoft.com/office/drawing/2014/main" id="{4F9352DA-E903-40A7-8B31-0E9F962CA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2DCA25D5-27EA-4FF9-AB3E-22976460E9BD}"/>
              </a:ext>
            </a:extLst>
          </p:cNvPr>
          <p:cNvCxnSpPr>
            <a:cxnSpLocks/>
          </p:cNvCxnSpPr>
          <p:nvPr/>
        </p:nvCxnSpPr>
        <p:spPr>
          <a:xfrm>
            <a:off x="3207026" y="869430"/>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2 Rectángulo">
            <a:extLst>
              <a:ext uri="{FF2B5EF4-FFF2-40B4-BE49-F238E27FC236}">
                <a16:creationId xmlns:a16="http://schemas.microsoft.com/office/drawing/2014/main" id="{29F0AC4B-1F0B-47CC-A9FA-5BB57480AF36}"/>
              </a:ext>
            </a:extLst>
          </p:cNvPr>
          <p:cNvSpPr/>
          <p:nvPr/>
        </p:nvSpPr>
        <p:spPr>
          <a:xfrm>
            <a:off x="3052555" y="1874728"/>
            <a:ext cx="8330131" cy="2677656"/>
          </a:xfrm>
          <a:prstGeom prst="rect">
            <a:avLst/>
          </a:prstGeom>
        </p:spPr>
        <p:txBody>
          <a:bodyPr wrap="square">
            <a:spAutoFit/>
          </a:bodyPr>
          <a:lstStyle/>
          <a:p>
            <a:pPr algn="ctr">
              <a:spcBef>
                <a:spcPct val="0"/>
              </a:spcBef>
            </a:pPr>
            <a:r>
              <a:rPr lang="es-CO" sz="2400" b="1" spc="-100" dirty="0">
                <a:solidFill>
                  <a:schemeClr val="accent1">
                    <a:lumMod val="75000"/>
                  </a:schemeClr>
                </a:solidFill>
                <a:latin typeface="Arial" panose="020B0604020202020204" pitchFamily="34" charset="0"/>
                <a:ea typeface="+mj-ea"/>
                <a:cs typeface="Arial" panose="020B0604020202020204" pitchFamily="34" charset="0"/>
              </a:rPr>
              <a:t>VISITA INSTITUCIONAL </a:t>
            </a:r>
          </a:p>
          <a:p>
            <a:pPr algn="ctr">
              <a:spcBef>
                <a:spcPct val="0"/>
              </a:spcBef>
            </a:pPr>
            <a:r>
              <a:rPr lang="es-CO" sz="2400" b="1" spc="-100" dirty="0">
                <a:solidFill>
                  <a:schemeClr val="accent1">
                    <a:lumMod val="75000"/>
                  </a:schemeClr>
                </a:solidFill>
                <a:latin typeface="Arial" panose="020B0604020202020204" pitchFamily="34" charset="0"/>
                <a:ea typeface="+mj-ea"/>
                <a:cs typeface="Arial" panose="020B0604020202020204" pitchFamily="34" charset="0"/>
              </a:rPr>
              <a:t>SUPERINTENDENCIA DE SERVICIOS PÚBLICOS DOMICILIARIOS</a:t>
            </a:r>
          </a:p>
          <a:p>
            <a:pPr algn="ctr">
              <a:spcBef>
                <a:spcPct val="0"/>
              </a:spcBef>
            </a:pPr>
            <a:endParaRPr lang="es-CO" sz="2400" b="1" spc="-100" dirty="0">
              <a:solidFill>
                <a:schemeClr val="accent1">
                  <a:lumMod val="75000"/>
                </a:schemeClr>
              </a:solidFill>
              <a:latin typeface="Arial" panose="020B0604020202020204" pitchFamily="34" charset="0"/>
              <a:ea typeface="+mj-ea"/>
              <a:cs typeface="Arial" panose="020B0604020202020204" pitchFamily="34" charset="0"/>
            </a:endParaRPr>
          </a:p>
          <a:p>
            <a:pPr algn="ctr">
              <a:spcBef>
                <a:spcPct val="0"/>
              </a:spcBef>
            </a:pPr>
            <a:endParaRPr lang="es-CO" sz="2400" b="1" spc="-100" dirty="0">
              <a:solidFill>
                <a:schemeClr val="accent1">
                  <a:lumMod val="75000"/>
                </a:schemeClr>
              </a:solidFill>
              <a:latin typeface="Arial" panose="020B0604020202020204" pitchFamily="34" charset="0"/>
              <a:ea typeface="+mj-ea"/>
              <a:cs typeface="Arial" panose="020B0604020202020204" pitchFamily="34" charset="0"/>
            </a:endParaRPr>
          </a:p>
          <a:p>
            <a:pPr algn="ctr">
              <a:spcBef>
                <a:spcPct val="0"/>
              </a:spcBef>
            </a:pPr>
            <a:r>
              <a:rPr lang="es-CO" sz="2400" b="1" spc="-100" dirty="0">
                <a:solidFill>
                  <a:schemeClr val="accent1">
                    <a:lumMod val="75000"/>
                  </a:schemeClr>
                </a:solidFill>
                <a:latin typeface="Arial" panose="020B0604020202020204" pitchFamily="34" charset="0"/>
                <a:ea typeface="+mj-ea"/>
                <a:cs typeface="Arial" panose="020B0604020202020204" pitchFamily="34" charset="0"/>
              </a:rPr>
              <a:t>FLANDES, TOLIMA</a:t>
            </a:r>
          </a:p>
          <a:p>
            <a:pPr algn="ctr">
              <a:spcBef>
                <a:spcPct val="0"/>
              </a:spcBef>
            </a:pPr>
            <a:r>
              <a:rPr lang="es-CO" sz="2400" b="1" spc="-100" dirty="0">
                <a:solidFill>
                  <a:schemeClr val="accent1">
                    <a:lumMod val="75000"/>
                  </a:schemeClr>
                </a:solidFill>
                <a:latin typeface="Arial" panose="020B0604020202020204" pitchFamily="34" charset="0"/>
                <a:ea typeface="+mj-ea"/>
                <a:cs typeface="Arial" panose="020B0604020202020204" pitchFamily="34" charset="0"/>
              </a:rPr>
              <a:t>JULIO 2019</a:t>
            </a:r>
          </a:p>
        </p:txBody>
      </p:sp>
    </p:spTree>
    <p:extLst>
      <p:ext uri="{BB962C8B-B14F-4D97-AF65-F5344CB8AC3E}">
        <p14:creationId xmlns:p14="http://schemas.microsoft.com/office/powerpoint/2010/main" val="1052057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ubtítulo 2">
            <a:extLst>
              <a:ext uri="{FF2B5EF4-FFF2-40B4-BE49-F238E27FC236}">
                <a16:creationId xmlns:a16="http://schemas.microsoft.com/office/drawing/2014/main" id="{0D386701-3FBF-4B1A-95FD-F5B403873DEC}"/>
              </a:ext>
            </a:extLst>
          </p:cNvPr>
          <p:cNvSpPr>
            <a:spLocks noGrp="1"/>
          </p:cNvSpPr>
          <p:nvPr/>
        </p:nvSpPr>
        <p:spPr>
          <a:xfrm>
            <a:off x="2837259" y="4127791"/>
            <a:ext cx="6517482" cy="598457"/>
          </a:xfrm>
          <a:prstGeom prst="rect">
            <a:avLst/>
          </a:prstGeom>
        </p:spPr>
        <p:txBody>
          <a:bodyPr vert="horz" lIns="91440" tIns="45720" rIns="91440" bIns="45720" rtlCol="0">
            <a:normAutofit/>
          </a:bodyPr>
          <a:lstStyle>
            <a:lvl1pPr marL="0" indent="0" algn="ctr" defTabSz="685797"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9" indent="0" algn="ctr" defTabSz="685797"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97" indent="0" algn="ctr" defTabSz="685797"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96"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95"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93"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92"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91"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90"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ct val="0"/>
              </a:spcBef>
            </a:pPr>
            <a:endParaRPr lang="es-CO" sz="2400" b="1" dirty="0">
              <a:solidFill>
                <a:srgbClr val="002060"/>
              </a:solidFill>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4D9FC98A-C3E8-4F91-97BA-49D51F8F6EC2}"/>
              </a:ext>
            </a:extLst>
          </p:cNvPr>
          <p:cNvSpPr txBox="1"/>
          <p:nvPr/>
        </p:nvSpPr>
        <p:spPr>
          <a:xfrm>
            <a:off x="2837260" y="1032454"/>
            <a:ext cx="7472810" cy="584775"/>
          </a:xfrm>
          <a:prstGeom prst="rect">
            <a:avLst/>
          </a:prstGeom>
          <a:noFill/>
        </p:spPr>
        <p:txBody>
          <a:bodyPr wrap="square" rtlCol="0">
            <a:spAutoFit/>
          </a:bodyPr>
          <a:lstStyle/>
          <a:p>
            <a:pPr algn="ctr"/>
            <a:r>
              <a:rPr lang="es-CO" sz="1600" b="1" dirty="0">
                <a:solidFill>
                  <a:srgbClr val="002060"/>
                </a:solidFill>
                <a:latin typeface="Calibri" panose="020F0502020204030204" pitchFamily="34" charset="0"/>
                <a:cs typeface="Calibri" panose="020F0502020204030204" pitchFamily="34" charset="0"/>
              </a:rPr>
              <a:t>CRÉDITOS APROBADOS – FONDO EMPRESARIAL</a:t>
            </a:r>
          </a:p>
          <a:p>
            <a:pPr algn="ctr"/>
            <a:r>
              <a:rPr lang="es-CO" sz="1600" b="1" dirty="0">
                <a:solidFill>
                  <a:srgbClr val="002060"/>
                </a:solidFill>
                <a:latin typeface="Calibri" panose="020F0502020204030204" pitchFamily="34" charset="0"/>
                <a:cs typeface="Calibri" panose="020F0502020204030204" pitchFamily="34" charset="0"/>
              </a:rPr>
              <a:t>2015 - 2018</a:t>
            </a:r>
          </a:p>
        </p:txBody>
      </p:sp>
      <p:graphicFrame>
        <p:nvGraphicFramePr>
          <p:cNvPr id="13" name="Tabla 12">
            <a:extLst>
              <a:ext uri="{FF2B5EF4-FFF2-40B4-BE49-F238E27FC236}">
                <a16:creationId xmlns:a16="http://schemas.microsoft.com/office/drawing/2014/main" id="{C8CFF53E-486B-4B3C-BAA1-37C6C096BAC7}"/>
              </a:ext>
            </a:extLst>
          </p:cNvPr>
          <p:cNvGraphicFramePr>
            <a:graphicFrameLocks noGrp="1"/>
          </p:cNvGraphicFramePr>
          <p:nvPr>
            <p:extLst>
              <p:ext uri="{D42A27DB-BD31-4B8C-83A1-F6EECF244321}">
                <p14:modId xmlns:p14="http://schemas.microsoft.com/office/powerpoint/2010/main" val="769786202"/>
              </p:ext>
            </p:extLst>
          </p:nvPr>
        </p:nvGraphicFramePr>
        <p:xfrm>
          <a:off x="3691684" y="1686134"/>
          <a:ext cx="5663057" cy="1127446"/>
        </p:xfrm>
        <a:graphic>
          <a:graphicData uri="http://schemas.openxmlformats.org/drawingml/2006/table">
            <a:tbl>
              <a:tblPr>
                <a:tableStyleId>{8A107856-5554-42FB-B03E-39F5DBC370BA}</a:tableStyleId>
              </a:tblPr>
              <a:tblGrid>
                <a:gridCol w="940197">
                  <a:extLst>
                    <a:ext uri="{9D8B030D-6E8A-4147-A177-3AD203B41FA5}">
                      <a16:colId xmlns:a16="http://schemas.microsoft.com/office/drawing/2014/main" val="1256491428"/>
                    </a:ext>
                  </a:extLst>
                </a:gridCol>
                <a:gridCol w="940197">
                  <a:extLst>
                    <a:ext uri="{9D8B030D-6E8A-4147-A177-3AD203B41FA5}">
                      <a16:colId xmlns:a16="http://schemas.microsoft.com/office/drawing/2014/main" val="3489373329"/>
                    </a:ext>
                  </a:extLst>
                </a:gridCol>
                <a:gridCol w="1222257">
                  <a:extLst>
                    <a:ext uri="{9D8B030D-6E8A-4147-A177-3AD203B41FA5}">
                      <a16:colId xmlns:a16="http://schemas.microsoft.com/office/drawing/2014/main" val="1120257853"/>
                    </a:ext>
                  </a:extLst>
                </a:gridCol>
                <a:gridCol w="1303748">
                  <a:extLst>
                    <a:ext uri="{9D8B030D-6E8A-4147-A177-3AD203B41FA5}">
                      <a16:colId xmlns:a16="http://schemas.microsoft.com/office/drawing/2014/main" val="3977189195"/>
                    </a:ext>
                  </a:extLst>
                </a:gridCol>
                <a:gridCol w="1256658">
                  <a:extLst>
                    <a:ext uri="{9D8B030D-6E8A-4147-A177-3AD203B41FA5}">
                      <a16:colId xmlns:a16="http://schemas.microsoft.com/office/drawing/2014/main" val="3907402442"/>
                    </a:ext>
                  </a:extLst>
                </a:gridCol>
              </a:tblGrid>
              <a:tr h="166872">
                <a:tc>
                  <a:txBody>
                    <a:bodyPr/>
                    <a:lstStyle/>
                    <a:p>
                      <a:pPr algn="ctr" fontAlgn="b"/>
                      <a:r>
                        <a:rPr lang="es-CO" sz="1100" b="1" u="none" strike="noStrike" dirty="0">
                          <a:effectLst/>
                          <a:latin typeface="Calibri" panose="020F0502020204030204" pitchFamily="34" charset="0"/>
                          <a:cs typeface="Calibri" panose="020F0502020204030204" pitchFamily="34" charset="0"/>
                        </a:rPr>
                        <a:t>MUTUO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FECHA</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VALOR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ABONO CAPITAL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SALDO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1065021694"/>
                  </a:ext>
                </a:extLst>
              </a:tr>
              <a:tr h="218530">
                <a:tc>
                  <a:txBody>
                    <a:bodyPr/>
                    <a:lstStyle/>
                    <a:p>
                      <a:pPr algn="ctr" fontAlgn="b"/>
                      <a:r>
                        <a:rPr lang="es-CO" sz="1100" u="none" strike="noStrike" dirty="0">
                          <a:effectLst/>
                          <a:latin typeface="Calibri" panose="020F0502020204030204" pitchFamily="34" charset="0"/>
                          <a:cs typeface="Calibri" panose="020F0502020204030204" pitchFamily="34" charset="0"/>
                        </a:rPr>
                        <a:t>101</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Dic. 2015</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1.440.000.000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570.000.000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870.000.000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529629688"/>
                  </a:ext>
                </a:extLst>
              </a:tr>
              <a:tr h="294691">
                <a:tc>
                  <a:txBody>
                    <a:bodyPr/>
                    <a:lstStyle/>
                    <a:p>
                      <a:pPr algn="ctr" fontAlgn="b"/>
                      <a:r>
                        <a:rPr lang="es-CO" sz="1100" u="none" strike="noStrike" dirty="0">
                          <a:effectLst/>
                          <a:latin typeface="Calibri" panose="020F0502020204030204" pitchFamily="34" charset="0"/>
                          <a:cs typeface="Calibri" panose="020F0502020204030204" pitchFamily="34" charset="0"/>
                        </a:rPr>
                        <a:t>124</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Agos. 2017</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1.700.000.000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56.666.668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1.643.333.332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20586217"/>
                  </a:ext>
                </a:extLst>
              </a:tr>
              <a:tr h="218530">
                <a:tc>
                  <a:txBody>
                    <a:bodyPr/>
                    <a:lstStyle/>
                    <a:p>
                      <a:pPr algn="ctr" fontAlgn="b"/>
                      <a:r>
                        <a:rPr lang="es-CO" sz="1100" u="none" strike="noStrike" dirty="0">
                          <a:effectLst/>
                          <a:latin typeface="Calibri" panose="020F0502020204030204" pitchFamily="34" charset="0"/>
                          <a:cs typeface="Calibri" panose="020F0502020204030204" pitchFamily="34" charset="0"/>
                        </a:rPr>
                        <a:t>137</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Agos. 2018</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1.004.000.000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25.000.000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u="none" strike="noStrike" dirty="0">
                          <a:effectLst/>
                          <a:latin typeface="Calibri" panose="020F0502020204030204" pitchFamily="34" charset="0"/>
                          <a:cs typeface="Calibri" panose="020F0502020204030204" pitchFamily="34" charset="0"/>
                        </a:rPr>
                        <a:t> $     975.000.000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079558243"/>
                  </a:ext>
                </a:extLst>
              </a:tr>
              <a:tr h="218530">
                <a:tc>
                  <a:txBody>
                    <a:bodyPr/>
                    <a:lstStyle/>
                    <a:p>
                      <a:pPr algn="ctr" fontAlgn="b"/>
                      <a:r>
                        <a:rPr lang="es-CO" sz="1100" b="1" u="none" strike="noStrike" dirty="0">
                          <a:effectLst/>
                          <a:latin typeface="Calibri" panose="020F0502020204030204" pitchFamily="34" charset="0"/>
                          <a:cs typeface="Calibri" panose="020F0502020204030204" pitchFamily="34" charset="0"/>
                        </a:rPr>
                        <a:t>TOTALES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b="1" u="none" strike="noStrike" dirty="0">
                          <a:effectLst/>
                          <a:latin typeface="Calibri" panose="020F0502020204030204" pitchFamily="34" charset="0"/>
                          <a:cs typeface="Calibri" panose="020F0502020204030204" pitchFamily="34" charset="0"/>
                        </a:rPr>
                        <a:t>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b="1" u="none" strike="noStrike" dirty="0">
                          <a:effectLst/>
                          <a:latin typeface="Calibri" panose="020F0502020204030204" pitchFamily="34" charset="0"/>
                          <a:cs typeface="Calibri" panose="020F0502020204030204" pitchFamily="34" charset="0"/>
                        </a:rPr>
                        <a:t> $  4.144.000.000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b="1" u="none" strike="noStrike" dirty="0">
                          <a:effectLst/>
                          <a:latin typeface="Calibri" panose="020F0502020204030204" pitchFamily="34" charset="0"/>
                          <a:cs typeface="Calibri" panose="020F0502020204030204" pitchFamily="34" charset="0"/>
                        </a:rPr>
                        <a:t> $   651.666.668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100" b="1" u="none" strike="noStrike" dirty="0">
                          <a:effectLst/>
                          <a:latin typeface="Calibri" panose="020F0502020204030204" pitchFamily="34" charset="0"/>
                          <a:cs typeface="Calibri" panose="020F0502020204030204" pitchFamily="34" charset="0"/>
                        </a:rPr>
                        <a:t> $  3.488.333.332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006038600"/>
                  </a:ext>
                </a:extLst>
              </a:tr>
            </a:tbl>
          </a:graphicData>
        </a:graphic>
      </p:graphicFrame>
      <p:sp>
        <p:nvSpPr>
          <p:cNvPr id="3" name="CuadroTexto 2">
            <a:extLst>
              <a:ext uri="{FF2B5EF4-FFF2-40B4-BE49-F238E27FC236}">
                <a16:creationId xmlns:a16="http://schemas.microsoft.com/office/drawing/2014/main" id="{34769655-02E7-4BF3-BCE9-2810A4449434}"/>
              </a:ext>
            </a:extLst>
          </p:cNvPr>
          <p:cNvSpPr txBox="1"/>
          <p:nvPr/>
        </p:nvSpPr>
        <p:spPr>
          <a:xfrm>
            <a:off x="2368789" y="2997184"/>
            <a:ext cx="8308846" cy="1723549"/>
          </a:xfrm>
          <a:prstGeom prst="rect">
            <a:avLst/>
          </a:prstGeom>
          <a:noFill/>
        </p:spPr>
        <p:txBody>
          <a:bodyPr wrap="square" rtlCol="0">
            <a:spAutoFit/>
          </a:bodyPr>
          <a:lstStyle/>
          <a:p>
            <a:pPr algn="just"/>
            <a:r>
              <a:rPr lang="es-CO" sz="1400" dirty="0">
                <a:latin typeface="Arial" panose="020B0604020202020204" pitchFamily="34" charset="0"/>
                <a:cs typeface="Arial" panose="020B0604020202020204" pitchFamily="34" charset="0"/>
              </a:rPr>
              <a:t>Se han realizado solicitudes al fondo empresarial por valor de $4.144.000.000 millones de pesos los cuales han sido destinados para Materiales, Suministros, Energía y Bombeo, </a:t>
            </a:r>
            <a:r>
              <a:rPr lang="es-ES" sz="1400" dirty="0">
                <a:latin typeface="Arial" panose="020B0604020202020204" pitchFamily="34" charset="0"/>
                <a:cs typeface="Arial" panose="020B0604020202020204" pitchFamily="34" charset="0"/>
              </a:rPr>
              <a:t>Accesorios, Repuestos, Suministros Herramientas de Alcantarillado y </a:t>
            </a:r>
            <a:r>
              <a:rPr lang="es-CO" sz="1400" dirty="0">
                <a:latin typeface="Arial" panose="020B0604020202020204" pitchFamily="34" charset="0"/>
                <a:cs typeface="Arial" panose="020B0604020202020204" pitchFamily="34" charset="0"/>
              </a:rPr>
              <a:t>Gastos de Producción.</a:t>
            </a:r>
          </a:p>
          <a:p>
            <a:endParaRPr lang="es-ES" sz="1600" dirty="0">
              <a:solidFill>
                <a:srgbClr val="000000"/>
              </a:solidFill>
              <a:latin typeface="Calibri" panose="020F0502020204030204" pitchFamily="34" charset="0"/>
              <a:cs typeface="Calibri" panose="020F0502020204030204" pitchFamily="34" charset="0"/>
            </a:endParaRPr>
          </a:p>
          <a:p>
            <a:endParaRPr lang="es-CO" sz="1600" dirty="0">
              <a:solidFill>
                <a:srgbClr val="000000"/>
              </a:solidFill>
              <a:latin typeface="Calibri" panose="020F0502020204030204" pitchFamily="34" charset="0"/>
              <a:cs typeface="Calibri" panose="020F0502020204030204" pitchFamily="34" charset="0"/>
            </a:endParaRPr>
          </a:p>
          <a:p>
            <a:endParaRPr lang="es-CO" sz="1600" dirty="0">
              <a:solidFill>
                <a:srgbClr val="000000"/>
              </a:solidFill>
              <a:latin typeface="Calibri" panose="020F0502020204030204" pitchFamily="34" charset="0"/>
              <a:cs typeface="Calibri" panose="020F0502020204030204" pitchFamily="34" charset="0"/>
            </a:endParaRPr>
          </a:p>
          <a:p>
            <a:endParaRPr lang="es-CO" sz="1600" dirty="0">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828D6CBA-1B85-47B5-B30B-B9361C46C6CD}"/>
              </a:ext>
            </a:extLst>
          </p:cNvPr>
          <p:cNvSpPr/>
          <p:nvPr/>
        </p:nvSpPr>
        <p:spPr>
          <a:xfrm>
            <a:off x="2372139" y="3905728"/>
            <a:ext cx="8412232" cy="2055243"/>
          </a:xfrm>
          <a:prstGeom prst="rect">
            <a:avLst/>
          </a:prstGeom>
        </p:spPr>
        <p:txBody>
          <a:bodyPr wrap="square">
            <a:spAutoFit/>
          </a:bodyPr>
          <a:lstStyle/>
          <a:p>
            <a:pPr algn="just">
              <a:lnSpc>
                <a:spcPct val="107000"/>
              </a:lnSpc>
              <a:spcAft>
                <a:spcPts val="800"/>
              </a:spcAft>
            </a:pPr>
            <a:r>
              <a:rPr lang="es-CO" sz="1600" b="1" dirty="0">
                <a:solidFill>
                  <a:srgbClr val="002060"/>
                </a:solidFill>
                <a:latin typeface="Calibri" panose="020F0502020204030204" pitchFamily="34" charset="0"/>
              </a:rPr>
              <a:t>VALORACIÓN DE ACTIVOS </a:t>
            </a:r>
          </a:p>
          <a:p>
            <a:pPr algn="just">
              <a:lnSpc>
                <a:spcPct val="107000"/>
              </a:lnSpc>
              <a:spcAft>
                <a:spcPts val="800"/>
              </a:spcAft>
            </a:pPr>
            <a:r>
              <a:rPr lang="es-ES" sz="1400" dirty="0">
                <a:latin typeface="Arial" panose="020B0604020202020204" pitchFamily="34" charset="0"/>
                <a:ea typeface="Calibri" panose="020F0502020204030204" pitchFamily="34" charset="0"/>
                <a:cs typeface="Arial" panose="020B0604020202020204" pitchFamily="34" charset="0"/>
              </a:rPr>
              <a:t>Para efectos de elaborar el estudio de costos y tarifas de ESPUFLAN ESP en el marco de la normatividad vigente, se contrató una consultoría para que realizara la Valoración de Activos con el objeto de hacer el reconociendo, valorización y registro de activos de los servicios de acueducto y alcantarillado en los términos de la resolución CRA 688 de 2014, modificada, adicionada y aclarada por la resolución CRA 735 de 20, cuyos resultados serán la base para la información de la autodeclaración para el SUI, a la vez que los informes sobre las inversiones realizadas con los recursos de la tarifa vigente aplicada con la metodología de Resolución 287 de 2004 de la CRA. </a:t>
            </a:r>
            <a:endParaRPr lang="es-CO"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778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ubtítulo 2">
            <a:extLst>
              <a:ext uri="{FF2B5EF4-FFF2-40B4-BE49-F238E27FC236}">
                <a16:creationId xmlns:a16="http://schemas.microsoft.com/office/drawing/2014/main" id="{0D386701-3FBF-4B1A-95FD-F5B403873DEC}"/>
              </a:ext>
            </a:extLst>
          </p:cNvPr>
          <p:cNvSpPr>
            <a:spLocks noGrp="1"/>
          </p:cNvSpPr>
          <p:nvPr/>
        </p:nvSpPr>
        <p:spPr>
          <a:xfrm>
            <a:off x="2837259" y="4127791"/>
            <a:ext cx="6517482" cy="598457"/>
          </a:xfrm>
          <a:prstGeom prst="rect">
            <a:avLst/>
          </a:prstGeom>
        </p:spPr>
        <p:txBody>
          <a:bodyPr vert="horz" lIns="91440" tIns="45720" rIns="91440" bIns="45720" rtlCol="0">
            <a:normAutofit/>
          </a:bodyPr>
          <a:lstStyle>
            <a:lvl1pPr marL="0" indent="0" algn="ctr" defTabSz="685797"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9" indent="0" algn="ctr" defTabSz="685797"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97" indent="0" algn="ctr" defTabSz="685797"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96"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95"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93"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92"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91"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90" indent="0" algn="ctr" defTabSz="685797"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ct val="0"/>
              </a:spcBef>
            </a:pPr>
            <a:endParaRPr lang="es-CO" sz="2400" b="1" dirty="0">
              <a:solidFill>
                <a:srgbClr val="002060"/>
              </a:solidFill>
              <a:latin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D380F8D1-F46C-4790-B337-2570ACED5E56}"/>
              </a:ext>
            </a:extLst>
          </p:cNvPr>
          <p:cNvSpPr txBox="1"/>
          <p:nvPr/>
        </p:nvSpPr>
        <p:spPr>
          <a:xfrm>
            <a:off x="1608415" y="1120213"/>
            <a:ext cx="9320834" cy="5324535"/>
          </a:xfrm>
          <a:prstGeom prst="rect">
            <a:avLst/>
          </a:prstGeom>
          <a:noFill/>
        </p:spPr>
        <p:txBody>
          <a:bodyPr wrap="square" rtlCol="0">
            <a:spAutoFit/>
          </a:bodyPr>
          <a:lstStyle/>
          <a:p>
            <a:r>
              <a:rPr lang="es-CO" sz="1400" b="1" dirty="0">
                <a:latin typeface="Arial" panose="020B0604020202020204" pitchFamily="34" charset="0"/>
                <a:cs typeface="Arial" panose="020B0604020202020204" pitchFamily="34" charset="0"/>
              </a:rPr>
              <a:t>IMPLEMENTACIÓN NIIF</a:t>
            </a:r>
          </a:p>
          <a:p>
            <a:endParaRPr lang="es-CO" sz="1400" dirty="0">
              <a:latin typeface="Arial" panose="020B0604020202020204" pitchFamily="34" charset="0"/>
              <a:cs typeface="Arial" panose="020B0604020202020204" pitchFamily="34" charset="0"/>
            </a:endParaRPr>
          </a:p>
          <a:p>
            <a:pPr algn="just"/>
            <a:r>
              <a:rPr lang="es-CO" sz="1400" dirty="0">
                <a:latin typeface="Arial" panose="020B0604020202020204" pitchFamily="34" charset="0"/>
                <a:cs typeface="Arial" panose="020B0604020202020204" pitchFamily="34" charset="0"/>
              </a:rPr>
              <a:t>Se suscribe el contrato 040 de 2018, con el objeto de prestar los servicios profesionales para el acompañamiento en el proceso de Diagnostico, Transición e Implementación de las Normas Internacionales de Información Financiera - NIIF y las normas Internacionales de Contabilidad para el Sector Publico- NICSP en la Empresa de Servicios Públicos de Flandes “ESPUFLAN E.S.P.” El cual fue terminado con éxito, reportando ante entes de control, (SUI, CGN) Estado de Situación Financiera de Apertura e información financiera referente a Convergencia a estándares internacionales.</a:t>
            </a:r>
          </a:p>
          <a:p>
            <a:pPr algn="just"/>
            <a:endParaRPr lang="es-CO" sz="1400" dirty="0">
              <a:latin typeface="Arial" panose="020B0604020202020204" pitchFamily="34" charset="0"/>
              <a:cs typeface="Arial" panose="020B0604020202020204" pitchFamily="34" charset="0"/>
            </a:endParaRPr>
          </a:p>
          <a:p>
            <a:r>
              <a:rPr lang="es-CO" sz="1400" b="1" dirty="0">
                <a:latin typeface="Arial" panose="020B0604020202020204" pitchFamily="34" charset="0"/>
                <a:cs typeface="Arial" panose="020B0604020202020204" pitchFamily="34" charset="0"/>
              </a:rPr>
              <a:t>IMPLEMENTACIÓN COSTOS ABC </a:t>
            </a:r>
            <a:endParaRPr lang="es-CO" sz="1400" dirty="0">
              <a:latin typeface="Arial" panose="020B0604020202020204" pitchFamily="34" charset="0"/>
              <a:cs typeface="Arial" panose="020B0604020202020204" pitchFamily="34" charset="0"/>
            </a:endParaRPr>
          </a:p>
          <a:p>
            <a:pPr algn="just"/>
            <a:r>
              <a:rPr lang="es-CO" sz="1400" dirty="0">
                <a:latin typeface="Arial" panose="020B0604020202020204" pitchFamily="34" charset="0"/>
                <a:cs typeface="Arial" panose="020B0604020202020204" pitchFamily="34" charset="0"/>
              </a:rPr>
              <a:t>el día 25 de enero de 2019, Se suscribe convenio interinstitucional entre La Empresa de Servicios Públicos de Flandes E.S.P., y las Empresas Municipales de Cartago.</a:t>
            </a:r>
          </a:p>
          <a:p>
            <a:pPr algn="just"/>
            <a:endParaRPr lang="es-CO" sz="1400" dirty="0">
              <a:latin typeface="Arial" panose="020B0604020202020204" pitchFamily="34" charset="0"/>
              <a:cs typeface="Arial" panose="020B0604020202020204" pitchFamily="34" charset="0"/>
            </a:endParaRPr>
          </a:p>
          <a:p>
            <a:pPr algn="just"/>
            <a:r>
              <a:rPr lang="es-CO" sz="1400" dirty="0">
                <a:latin typeface="Arial" panose="020B0604020202020204" pitchFamily="34" charset="0"/>
                <a:cs typeface="Arial" panose="020B0604020202020204" pitchFamily="34" charset="0"/>
              </a:rPr>
              <a:t>De acuerdo a lo anterior contando con el apoyo de EMCARTAGO, ESPUFLAN E.S.P. inicia en el mes de enero de 2019, la labor de establecer el modelo de costos, hoy en día, el modelo de costos de ESPUFLAN está sustentado en las directrices dadas por la SSPD a partir de la resolución 33635 de 2005. Desde entonces se ha realizado un trabajo arduo en la estructuración y parametrización del sistema de costos para llegar al modelo actual el cual se encuentra ejecutado en un 90%, para el mes de septiembre de 2019, se tiene estimado se cumplirá con la meta del 100% de la implementación.</a:t>
            </a:r>
          </a:p>
          <a:p>
            <a:pPr algn="just"/>
            <a:endParaRPr lang="es-CO" sz="1400" dirty="0">
              <a:latin typeface="Arial" panose="020B0604020202020204" pitchFamily="34" charset="0"/>
              <a:cs typeface="Arial" panose="020B0604020202020204" pitchFamily="34" charset="0"/>
            </a:endParaRPr>
          </a:p>
          <a:p>
            <a:pPr algn="just"/>
            <a:r>
              <a:rPr lang="es-CO" sz="1400" dirty="0">
                <a:latin typeface="Arial" panose="020B0604020202020204" pitchFamily="34" charset="0"/>
                <a:cs typeface="Arial" panose="020B0604020202020204" pitchFamily="34" charset="0"/>
              </a:rPr>
              <a:t>Este modelo de costos ABC, además de cumplir con la normatividad vigente, nos permite conocer de manera precisa los costos de cada actividad dentro del sistema de gestión.</a:t>
            </a:r>
          </a:p>
          <a:p>
            <a:pPr algn="just"/>
            <a:endParaRPr lang="es-CO" sz="1400"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391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CO"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Gráfico 10">
            <a:extLst>
              <a:ext uri="{FF2B5EF4-FFF2-40B4-BE49-F238E27FC236}">
                <a16:creationId xmlns:a16="http://schemas.microsoft.com/office/drawing/2014/main" id="{E858F3B4-4148-4C2D-AC7B-7AE0DC5A6AA8}"/>
              </a:ext>
            </a:extLst>
          </p:cNvPr>
          <p:cNvGraphicFramePr>
            <a:graphicFrameLocks/>
          </p:cNvGraphicFramePr>
          <p:nvPr>
            <p:extLst>
              <p:ext uri="{D42A27DB-BD31-4B8C-83A1-F6EECF244321}">
                <p14:modId xmlns:p14="http://schemas.microsoft.com/office/powerpoint/2010/main" val="1748205509"/>
              </p:ext>
            </p:extLst>
          </p:nvPr>
        </p:nvGraphicFramePr>
        <p:xfrm>
          <a:off x="2182053" y="1449490"/>
          <a:ext cx="3025629" cy="2227409"/>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tángulo 11">
            <a:extLst>
              <a:ext uri="{FF2B5EF4-FFF2-40B4-BE49-F238E27FC236}">
                <a16:creationId xmlns:a16="http://schemas.microsoft.com/office/drawing/2014/main" id="{315C2F4C-5D76-4B31-8551-8C3928037429}"/>
              </a:ext>
            </a:extLst>
          </p:cNvPr>
          <p:cNvSpPr/>
          <p:nvPr/>
        </p:nvSpPr>
        <p:spPr>
          <a:xfrm>
            <a:off x="3670773" y="1060430"/>
            <a:ext cx="4512096" cy="338554"/>
          </a:xfrm>
          <a:prstGeom prst="rect">
            <a:avLst/>
          </a:prstGeom>
        </p:spPr>
        <p:txBody>
          <a:bodyPr wrap="square">
            <a:spAutoFit/>
          </a:bodyPr>
          <a:lstStyle/>
          <a:p>
            <a:pPr algn="ctr"/>
            <a:r>
              <a:rPr lang="es-CO" sz="1600" b="1" dirty="0">
                <a:solidFill>
                  <a:srgbClr val="002060"/>
                </a:solidFill>
                <a:latin typeface="Arial" panose="020B0604020202020204" pitchFamily="34" charset="0"/>
                <a:cs typeface="Arial" panose="020B0604020202020204" pitchFamily="34" charset="0"/>
              </a:rPr>
              <a:t>COMPORTAMIENTO USUARIOS 2015 - 2019</a:t>
            </a:r>
          </a:p>
        </p:txBody>
      </p:sp>
      <p:graphicFrame>
        <p:nvGraphicFramePr>
          <p:cNvPr id="13" name="Gráfico 12">
            <a:extLst>
              <a:ext uri="{FF2B5EF4-FFF2-40B4-BE49-F238E27FC236}">
                <a16:creationId xmlns:a16="http://schemas.microsoft.com/office/drawing/2014/main" id="{0FF314F7-A76D-4B97-BF4B-46CEFE7AB9A6}"/>
              </a:ext>
            </a:extLst>
          </p:cNvPr>
          <p:cNvGraphicFramePr>
            <a:graphicFrameLocks/>
          </p:cNvGraphicFramePr>
          <p:nvPr>
            <p:extLst>
              <p:ext uri="{D42A27DB-BD31-4B8C-83A1-F6EECF244321}">
                <p14:modId xmlns:p14="http://schemas.microsoft.com/office/powerpoint/2010/main" val="2320328497"/>
              </p:ext>
            </p:extLst>
          </p:nvPr>
        </p:nvGraphicFramePr>
        <p:xfrm>
          <a:off x="5738191" y="1428098"/>
          <a:ext cx="2944415" cy="224880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Tabla 13">
            <a:extLst>
              <a:ext uri="{FF2B5EF4-FFF2-40B4-BE49-F238E27FC236}">
                <a16:creationId xmlns:a16="http://schemas.microsoft.com/office/drawing/2014/main" id="{6B6021D0-157F-460E-837B-87B0DD7038B8}"/>
              </a:ext>
            </a:extLst>
          </p:cNvPr>
          <p:cNvGraphicFramePr>
            <a:graphicFrameLocks noGrp="1"/>
          </p:cNvGraphicFramePr>
          <p:nvPr>
            <p:extLst>
              <p:ext uri="{D42A27DB-BD31-4B8C-83A1-F6EECF244321}">
                <p14:modId xmlns:p14="http://schemas.microsoft.com/office/powerpoint/2010/main" val="2204083865"/>
              </p:ext>
            </p:extLst>
          </p:nvPr>
        </p:nvGraphicFramePr>
        <p:xfrm>
          <a:off x="1502197" y="4348149"/>
          <a:ext cx="5368957" cy="1137070"/>
        </p:xfrm>
        <a:graphic>
          <a:graphicData uri="http://schemas.openxmlformats.org/drawingml/2006/table">
            <a:tbl>
              <a:tblPr>
                <a:tableStyleId>{8A107856-5554-42FB-B03E-39F5DBC370BA}</a:tableStyleId>
              </a:tblPr>
              <a:tblGrid>
                <a:gridCol w="1710382">
                  <a:extLst>
                    <a:ext uri="{9D8B030D-6E8A-4147-A177-3AD203B41FA5}">
                      <a16:colId xmlns:a16="http://schemas.microsoft.com/office/drawing/2014/main" val="3702643467"/>
                    </a:ext>
                  </a:extLst>
                </a:gridCol>
                <a:gridCol w="731715">
                  <a:extLst>
                    <a:ext uri="{9D8B030D-6E8A-4147-A177-3AD203B41FA5}">
                      <a16:colId xmlns:a16="http://schemas.microsoft.com/office/drawing/2014/main" val="613260597"/>
                    </a:ext>
                  </a:extLst>
                </a:gridCol>
                <a:gridCol w="731715">
                  <a:extLst>
                    <a:ext uri="{9D8B030D-6E8A-4147-A177-3AD203B41FA5}">
                      <a16:colId xmlns:a16="http://schemas.microsoft.com/office/drawing/2014/main" val="823692245"/>
                    </a:ext>
                  </a:extLst>
                </a:gridCol>
                <a:gridCol w="731715">
                  <a:extLst>
                    <a:ext uri="{9D8B030D-6E8A-4147-A177-3AD203B41FA5}">
                      <a16:colId xmlns:a16="http://schemas.microsoft.com/office/drawing/2014/main" val="3272844087"/>
                    </a:ext>
                  </a:extLst>
                </a:gridCol>
                <a:gridCol w="731715">
                  <a:extLst>
                    <a:ext uri="{9D8B030D-6E8A-4147-A177-3AD203B41FA5}">
                      <a16:colId xmlns:a16="http://schemas.microsoft.com/office/drawing/2014/main" val="2674402561"/>
                    </a:ext>
                  </a:extLst>
                </a:gridCol>
                <a:gridCol w="731715">
                  <a:extLst>
                    <a:ext uri="{9D8B030D-6E8A-4147-A177-3AD203B41FA5}">
                      <a16:colId xmlns:a16="http://schemas.microsoft.com/office/drawing/2014/main" val="266143684"/>
                    </a:ext>
                  </a:extLst>
                </a:gridCol>
              </a:tblGrid>
              <a:tr h="191917">
                <a:tc gridSpan="6">
                  <a:txBody>
                    <a:bodyPr/>
                    <a:lstStyle/>
                    <a:p>
                      <a:pPr algn="ctr" fontAlgn="ctr"/>
                      <a:r>
                        <a:rPr lang="es-CO" sz="1050" b="1" u="none" strike="noStrike" dirty="0">
                          <a:effectLst/>
                          <a:latin typeface="Calibri" panose="020F0502020204030204" pitchFamily="34" charset="0"/>
                          <a:cs typeface="Calibri" panose="020F0502020204030204" pitchFamily="34" charset="0"/>
                        </a:rPr>
                        <a:t>SERVICIO DE ASEO A JUNIO </a:t>
                      </a:r>
                      <a:r>
                        <a:rPr lang="es-ES" sz="1050" b="1" u="none" strike="noStrike" dirty="0">
                          <a:effectLst/>
                          <a:latin typeface="Calibri" panose="020F0502020204030204" pitchFamily="34" charset="0"/>
                          <a:cs typeface="Calibri" panose="020F0502020204030204" pitchFamily="34" charset="0"/>
                        </a:rPr>
                        <a:t>MES DE INTERVENCION </a:t>
                      </a:r>
                      <a:endParaRPr lang="es-CO" sz="105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438154544"/>
                  </a:ext>
                </a:extLst>
              </a:tr>
              <a:tr h="376618">
                <a:tc>
                  <a:txBody>
                    <a:bodyPr/>
                    <a:lstStyle/>
                    <a:p>
                      <a:pPr algn="ctr" fontAlgn="ctr"/>
                      <a:r>
                        <a:rPr lang="es-CO" sz="1050" b="1" u="none" strike="noStrike" dirty="0">
                          <a:effectLst/>
                          <a:latin typeface="Calibri" panose="020F0502020204030204" pitchFamily="34" charset="0"/>
                          <a:cs typeface="Calibri" panose="020F0502020204030204" pitchFamily="34" charset="0"/>
                        </a:rPr>
                        <a:t>PRESTADOR DEL SERVICIO</a:t>
                      </a:r>
                      <a:endParaRPr lang="es-CO" sz="105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050" b="1" u="none" strike="noStrike" dirty="0">
                          <a:effectLst/>
                          <a:latin typeface="Calibri" panose="020F0502020204030204" pitchFamily="34" charset="0"/>
                          <a:cs typeface="Calibri" panose="020F0502020204030204" pitchFamily="34" charset="0"/>
                        </a:rPr>
                        <a:t>AÑO 2015</a:t>
                      </a:r>
                      <a:endParaRPr lang="es-CO" sz="105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050" b="1" u="none" strike="noStrike" dirty="0">
                          <a:effectLst/>
                          <a:latin typeface="Calibri" panose="020F0502020204030204" pitchFamily="34" charset="0"/>
                          <a:cs typeface="Calibri" panose="020F0502020204030204" pitchFamily="34" charset="0"/>
                        </a:rPr>
                        <a:t>AÑO 2016</a:t>
                      </a:r>
                      <a:endParaRPr lang="es-CO" sz="105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050" b="1" u="none" strike="noStrike" dirty="0">
                          <a:effectLst/>
                          <a:latin typeface="Calibri" panose="020F0502020204030204" pitchFamily="34" charset="0"/>
                          <a:cs typeface="Calibri" panose="020F0502020204030204" pitchFamily="34" charset="0"/>
                        </a:rPr>
                        <a:t>AÑO 2017</a:t>
                      </a:r>
                      <a:endParaRPr lang="es-CO" sz="105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050" b="1" u="none" strike="noStrike" dirty="0">
                          <a:effectLst/>
                          <a:latin typeface="Calibri" panose="020F0502020204030204" pitchFamily="34" charset="0"/>
                          <a:cs typeface="Calibri" panose="020F0502020204030204" pitchFamily="34" charset="0"/>
                        </a:rPr>
                        <a:t>AÑO 2018</a:t>
                      </a:r>
                      <a:endParaRPr lang="es-CO" sz="105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050" b="1" u="none" strike="noStrike" dirty="0">
                          <a:effectLst/>
                          <a:latin typeface="Calibri" panose="020F0502020204030204" pitchFamily="34" charset="0"/>
                          <a:cs typeface="Calibri" panose="020F0502020204030204" pitchFamily="34" charset="0"/>
                        </a:rPr>
                        <a:t>AÑO 2019</a:t>
                      </a:r>
                      <a:endParaRPr lang="es-CO" sz="105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extLst>
                  <a:ext uri="{0D108BD9-81ED-4DB2-BD59-A6C34878D82A}">
                    <a16:rowId xmlns:a16="http://schemas.microsoft.com/office/drawing/2014/main" val="3780886654"/>
                  </a:ext>
                </a:extLst>
              </a:tr>
              <a:tr h="191917">
                <a:tc>
                  <a:txBody>
                    <a:bodyPr/>
                    <a:lstStyle/>
                    <a:p>
                      <a:pPr algn="l" fontAlgn="ctr"/>
                      <a:r>
                        <a:rPr lang="es-CO" sz="1050" u="none" strike="noStrike" dirty="0">
                          <a:effectLst/>
                          <a:latin typeface="Calibri" panose="020F0502020204030204" pitchFamily="34" charset="0"/>
                          <a:cs typeface="Calibri" panose="020F0502020204030204" pitchFamily="34" charset="0"/>
                        </a:rPr>
                        <a:t>ESPUFLAN E.S.P.</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8.057</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8.696</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8.828</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10.770</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10.355</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611329190"/>
                  </a:ext>
                </a:extLst>
              </a:tr>
              <a:tr h="376618">
                <a:tc>
                  <a:txBody>
                    <a:bodyPr/>
                    <a:lstStyle/>
                    <a:p>
                      <a:pPr algn="l" fontAlgn="ctr"/>
                      <a:r>
                        <a:rPr lang="pt-BR" sz="1050" u="none" strike="noStrike" dirty="0">
                          <a:effectLst/>
                          <a:latin typeface="Calibri" panose="020F0502020204030204" pitchFamily="34" charset="0"/>
                          <a:cs typeface="Calibri" panose="020F0502020204030204" pitchFamily="34" charset="0"/>
                        </a:rPr>
                        <a:t>SERAMBIENTAL S.A. E.S.P.</a:t>
                      </a:r>
                      <a:endParaRPr lang="pt-BR"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5.247</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5.149</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5.500</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4.278</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050" u="none" strike="noStrike" dirty="0">
                          <a:effectLst/>
                          <a:latin typeface="Calibri" panose="020F0502020204030204" pitchFamily="34" charset="0"/>
                          <a:cs typeface="Calibri" panose="020F0502020204030204" pitchFamily="34" charset="0"/>
                        </a:rPr>
                        <a:t>4.978</a:t>
                      </a:r>
                      <a:endParaRPr lang="es-CO" sz="105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372946124"/>
                  </a:ext>
                </a:extLst>
              </a:tr>
            </a:tbl>
          </a:graphicData>
        </a:graphic>
      </p:graphicFrame>
      <p:graphicFrame>
        <p:nvGraphicFramePr>
          <p:cNvPr id="15" name="Gráfico 14">
            <a:extLst>
              <a:ext uri="{FF2B5EF4-FFF2-40B4-BE49-F238E27FC236}">
                <a16:creationId xmlns:a16="http://schemas.microsoft.com/office/drawing/2014/main" id="{05830CA1-BD94-498F-9B40-13877A8A16EB}"/>
              </a:ext>
            </a:extLst>
          </p:cNvPr>
          <p:cNvGraphicFramePr>
            <a:graphicFrameLocks/>
          </p:cNvGraphicFramePr>
          <p:nvPr>
            <p:extLst>
              <p:ext uri="{D42A27DB-BD31-4B8C-83A1-F6EECF244321}">
                <p14:modId xmlns:p14="http://schemas.microsoft.com/office/powerpoint/2010/main" val="2052946711"/>
              </p:ext>
            </p:extLst>
          </p:nvPr>
        </p:nvGraphicFramePr>
        <p:xfrm>
          <a:off x="7210398" y="3875409"/>
          <a:ext cx="3653345" cy="206592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75206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A1068B51-A307-429F-8A30-A1BF757C792F}"/>
              </a:ext>
            </a:extLst>
          </p:cNvPr>
          <p:cNvSpPr/>
          <p:nvPr/>
        </p:nvSpPr>
        <p:spPr>
          <a:xfrm>
            <a:off x="2182053" y="1310255"/>
            <a:ext cx="8239171" cy="338554"/>
          </a:xfrm>
          <a:prstGeom prst="rect">
            <a:avLst/>
          </a:prstGeom>
        </p:spPr>
        <p:txBody>
          <a:bodyPr wrap="square">
            <a:spAutoFit/>
          </a:bodyPr>
          <a:lstStyle/>
          <a:p>
            <a:pPr algn="ctr"/>
            <a:r>
              <a:rPr lang="es-CO" sz="1600" b="1" dirty="0">
                <a:solidFill>
                  <a:srgbClr val="002060"/>
                </a:solidFill>
                <a:latin typeface="Arial" panose="020B0604020202020204" pitchFamily="34" charset="0"/>
                <a:cs typeface="Arial" panose="020B0604020202020204" pitchFamily="34" charset="0"/>
              </a:rPr>
              <a:t>COMPORTAMIENTO FACTURACIÓN, CARTERA Y RECAUDO 2015 - 2019</a:t>
            </a:r>
          </a:p>
        </p:txBody>
      </p:sp>
      <p:graphicFrame>
        <p:nvGraphicFramePr>
          <p:cNvPr id="2" name="Tabla 1">
            <a:extLst>
              <a:ext uri="{FF2B5EF4-FFF2-40B4-BE49-F238E27FC236}">
                <a16:creationId xmlns:a16="http://schemas.microsoft.com/office/drawing/2014/main" id="{D27D484F-6047-4F60-9268-17603F9D37F8}"/>
              </a:ext>
            </a:extLst>
          </p:cNvPr>
          <p:cNvGraphicFramePr>
            <a:graphicFrameLocks noGrp="1"/>
          </p:cNvGraphicFramePr>
          <p:nvPr>
            <p:extLst>
              <p:ext uri="{D42A27DB-BD31-4B8C-83A1-F6EECF244321}">
                <p14:modId xmlns:p14="http://schemas.microsoft.com/office/powerpoint/2010/main" val="4138460663"/>
              </p:ext>
            </p:extLst>
          </p:nvPr>
        </p:nvGraphicFramePr>
        <p:xfrm>
          <a:off x="2583843" y="1827410"/>
          <a:ext cx="7837381" cy="1486268"/>
        </p:xfrm>
        <a:graphic>
          <a:graphicData uri="http://schemas.openxmlformats.org/drawingml/2006/table">
            <a:tbl>
              <a:tblPr>
                <a:tableStyleId>{8A107856-5554-42FB-B03E-39F5DBC370BA}</a:tableStyleId>
              </a:tblPr>
              <a:tblGrid>
                <a:gridCol w="1395123">
                  <a:extLst>
                    <a:ext uri="{9D8B030D-6E8A-4147-A177-3AD203B41FA5}">
                      <a16:colId xmlns:a16="http://schemas.microsoft.com/office/drawing/2014/main" val="4983441"/>
                    </a:ext>
                  </a:extLst>
                </a:gridCol>
                <a:gridCol w="1234365">
                  <a:extLst>
                    <a:ext uri="{9D8B030D-6E8A-4147-A177-3AD203B41FA5}">
                      <a16:colId xmlns:a16="http://schemas.microsoft.com/office/drawing/2014/main" val="1683233099"/>
                    </a:ext>
                  </a:extLst>
                </a:gridCol>
                <a:gridCol w="1334361">
                  <a:extLst>
                    <a:ext uri="{9D8B030D-6E8A-4147-A177-3AD203B41FA5}">
                      <a16:colId xmlns:a16="http://schemas.microsoft.com/office/drawing/2014/main" val="1878630731"/>
                    </a:ext>
                  </a:extLst>
                </a:gridCol>
                <a:gridCol w="1295496">
                  <a:extLst>
                    <a:ext uri="{9D8B030D-6E8A-4147-A177-3AD203B41FA5}">
                      <a16:colId xmlns:a16="http://schemas.microsoft.com/office/drawing/2014/main" val="4106987366"/>
                    </a:ext>
                  </a:extLst>
                </a:gridCol>
                <a:gridCol w="1295497">
                  <a:extLst>
                    <a:ext uri="{9D8B030D-6E8A-4147-A177-3AD203B41FA5}">
                      <a16:colId xmlns:a16="http://schemas.microsoft.com/office/drawing/2014/main" val="2283063810"/>
                    </a:ext>
                  </a:extLst>
                </a:gridCol>
                <a:gridCol w="1282539">
                  <a:extLst>
                    <a:ext uri="{9D8B030D-6E8A-4147-A177-3AD203B41FA5}">
                      <a16:colId xmlns:a16="http://schemas.microsoft.com/office/drawing/2014/main" val="854463131"/>
                    </a:ext>
                  </a:extLst>
                </a:gridCol>
              </a:tblGrid>
              <a:tr h="244084">
                <a:tc gridSpan="6">
                  <a:txBody>
                    <a:bodyPr/>
                    <a:lstStyle/>
                    <a:p>
                      <a:pPr algn="ctr" fontAlgn="b"/>
                      <a:r>
                        <a:rPr lang="es-CO" sz="1100" b="1" u="none" strike="noStrike" dirty="0">
                          <a:effectLst/>
                          <a:latin typeface="Calibri" panose="020F0502020204030204" pitchFamily="34" charset="0"/>
                          <a:cs typeface="Calibri" panose="020F0502020204030204" pitchFamily="34" charset="0"/>
                        </a:rPr>
                        <a:t>FACTURACION DE SERVICIOS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94598802"/>
                  </a:ext>
                </a:extLst>
              </a:tr>
              <a:tr h="244084">
                <a:tc>
                  <a:txBody>
                    <a:bodyPr/>
                    <a:lstStyle/>
                    <a:p>
                      <a:pPr algn="l" fontAlgn="b"/>
                      <a:r>
                        <a:rPr lang="es-CO" sz="1100" u="none" strike="noStrike" dirty="0">
                          <a:effectLst/>
                          <a:latin typeface="Calibri" panose="020F0502020204030204" pitchFamily="34" charset="0"/>
                          <a:cs typeface="Calibri" panose="020F0502020204030204" pitchFamily="34" charset="0"/>
                        </a:rPr>
                        <a:t>SERVICIO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AÑO -2015</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AÑO -2016</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AÑO -2017</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AÑO -2018</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AÑO -2019</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extLst>
                  <a:ext uri="{0D108BD9-81ED-4DB2-BD59-A6C34878D82A}">
                    <a16:rowId xmlns:a16="http://schemas.microsoft.com/office/drawing/2014/main" val="3584201839"/>
                  </a:ext>
                </a:extLst>
              </a:tr>
              <a:tr h="244084">
                <a:tc>
                  <a:txBody>
                    <a:bodyPr/>
                    <a:lstStyle/>
                    <a:p>
                      <a:pPr algn="l" fontAlgn="b"/>
                      <a:r>
                        <a:rPr lang="es-CO" sz="1100" u="none" strike="noStrike" dirty="0">
                          <a:effectLst/>
                          <a:latin typeface="Calibri" panose="020F0502020204030204" pitchFamily="34" charset="0"/>
                          <a:cs typeface="Calibri" panose="020F0502020204030204" pitchFamily="34" charset="0"/>
                        </a:rPr>
                        <a:t>ACUEDUCTO</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$ 2.099.827.064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$ 2.363.831.322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$ 2.995.186.435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$ 2.570.903.177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$ 851.157.124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030520691"/>
                  </a:ext>
                </a:extLst>
              </a:tr>
              <a:tr h="244084">
                <a:tc>
                  <a:txBody>
                    <a:bodyPr/>
                    <a:lstStyle/>
                    <a:p>
                      <a:pPr algn="l" fontAlgn="b"/>
                      <a:r>
                        <a:rPr lang="es-CO" sz="1100" u="none" strike="noStrike" dirty="0">
                          <a:effectLst/>
                          <a:latin typeface="Calibri" panose="020F0502020204030204" pitchFamily="34" charset="0"/>
                          <a:cs typeface="Calibri" panose="020F0502020204030204" pitchFamily="34" charset="0"/>
                        </a:rPr>
                        <a:t>ALCANTARILLADO</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$ 957.024.870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$ 1.019.397.975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$ 1.104.630.351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$ 1.166.498.978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$ 401.830.252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559151782"/>
                  </a:ext>
                </a:extLst>
              </a:tr>
              <a:tr h="244084">
                <a:tc>
                  <a:txBody>
                    <a:bodyPr/>
                    <a:lstStyle/>
                    <a:p>
                      <a:pPr algn="l" fontAlgn="b"/>
                      <a:r>
                        <a:rPr lang="es-CO" sz="1100" u="none" strike="noStrike" dirty="0">
                          <a:effectLst/>
                          <a:latin typeface="Calibri" panose="020F0502020204030204" pitchFamily="34" charset="0"/>
                          <a:cs typeface="Calibri" panose="020F0502020204030204" pitchFamily="34" charset="0"/>
                        </a:rPr>
                        <a:t>ASEO</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$ 691.766.812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$ 839.702.665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$ 935.082.077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$ 1.065.736.725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u="none" strike="noStrike" dirty="0">
                          <a:effectLst/>
                          <a:latin typeface="Calibri" panose="020F0502020204030204" pitchFamily="34" charset="0"/>
                          <a:cs typeface="Calibri" panose="020F0502020204030204" pitchFamily="34" charset="0"/>
                        </a:rPr>
                        <a:t>$ 349.811.399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63592541"/>
                  </a:ext>
                </a:extLst>
              </a:tr>
              <a:tr h="265848">
                <a:tc>
                  <a:txBody>
                    <a:bodyPr/>
                    <a:lstStyle/>
                    <a:p>
                      <a:pPr algn="ctr" fontAlgn="b"/>
                      <a:r>
                        <a:rPr lang="es-CO" sz="1100" b="1" u="none" strike="noStrike" dirty="0">
                          <a:effectLst/>
                          <a:latin typeface="Calibri" panose="020F0502020204030204" pitchFamily="34" charset="0"/>
                          <a:cs typeface="Calibri" panose="020F0502020204030204" pitchFamily="34" charset="0"/>
                        </a:rPr>
                        <a:t>TOTAL</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b="1" u="none" strike="noStrike" dirty="0">
                          <a:effectLst/>
                          <a:latin typeface="Calibri" panose="020F0502020204030204" pitchFamily="34" charset="0"/>
                          <a:cs typeface="Calibri" panose="020F0502020204030204" pitchFamily="34" charset="0"/>
                        </a:rPr>
                        <a:t>$ 3.748.618.746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b="1" u="none" strike="noStrike" dirty="0">
                          <a:effectLst/>
                          <a:latin typeface="Calibri" panose="020F0502020204030204" pitchFamily="34" charset="0"/>
                          <a:cs typeface="Calibri" panose="020F0502020204030204" pitchFamily="34" charset="0"/>
                        </a:rPr>
                        <a:t>$ 4.222.931.962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b="1" u="none" strike="noStrike" dirty="0">
                          <a:effectLst/>
                          <a:latin typeface="Calibri" panose="020F0502020204030204" pitchFamily="34" charset="0"/>
                          <a:cs typeface="Calibri" panose="020F0502020204030204" pitchFamily="34" charset="0"/>
                        </a:rPr>
                        <a:t>$ 5.034.898.863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b="1" u="none" strike="noStrike" dirty="0">
                          <a:effectLst/>
                          <a:latin typeface="Calibri" panose="020F0502020204030204" pitchFamily="34" charset="0"/>
                          <a:cs typeface="Calibri" panose="020F0502020204030204" pitchFamily="34" charset="0"/>
                        </a:rPr>
                        <a:t>$ 4.803.138.880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b"/>
                      <a:r>
                        <a:rPr lang="es-CO" sz="1100" b="1" u="none" strike="noStrike" dirty="0">
                          <a:effectLst/>
                          <a:latin typeface="Calibri" panose="020F0502020204030204" pitchFamily="34" charset="0"/>
                          <a:cs typeface="Calibri" panose="020F0502020204030204" pitchFamily="34" charset="0"/>
                        </a:rPr>
                        <a:t>$ 1.602.798.775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567924168"/>
                  </a:ext>
                </a:extLst>
              </a:tr>
            </a:tbl>
          </a:graphicData>
        </a:graphic>
      </p:graphicFrame>
      <p:graphicFrame>
        <p:nvGraphicFramePr>
          <p:cNvPr id="12" name="Tabla 11">
            <a:extLst>
              <a:ext uri="{FF2B5EF4-FFF2-40B4-BE49-F238E27FC236}">
                <a16:creationId xmlns:a16="http://schemas.microsoft.com/office/drawing/2014/main" id="{2386EFFD-DC8B-4D3A-A9ED-BAE42351EC05}"/>
              </a:ext>
            </a:extLst>
          </p:cNvPr>
          <p:cNvGraphicFramePr>
            <a:graphicFrameLocks noGrp="1"/>
          </p:cNvGraphicFramePr>
          <p:nvPr>
            <p:extLst>
              <p:ext uri="{D42A27DB-BD31-4B8C-83A1-F6EECF244321}">
                <p14:modId xmlns:p14="http://schemas.microsoft.com/office/powerpoint/2010/main" val="1767663197"/>
              </p:ext>
            </p:extLst>
          </p:nvPr>
        </p:nvGraphicFramePr>
        <p:xfrm>
          <a:off x="3289696" y="3670879"/>
          <a:ext cx="2598688" cy="1792113"/>
        </p:xfrm>
        <a:graphic>
          <a:graphicData uri="http://schemas.openxmlformats.org/drawingml/2006/table">
            <a:tbl>
              <a:tblPr>
                <a:tableStyleId>{8A107856-5554-42FB-B03E-39F5DBC370BA}</a:tableStyleId>
              </a:tblPr>
              <a:tblGrid>
                <a:gridCol w="1558839">
                  <a:extLst>
                    <a:ext uri="{9D8B030D-6E8A-4147-A177-3AD203B41FA5}">
                      <a16:colId xmlns:a16="http://schemas.microsoft.com/office/drawing/2014/main" val="3296282899"/>
                    </a:ext>
                  </a:extLst>
                </a:gridCol>
                <a:gridCol w="1039849">
                  <a:extLst>
                    <a:ext uri="{9D8B030D-6E8A-4147-A177-3AD203B41FA5}">
                      <a16:colId xmlns:a16="http://schemas.microsoft.com/office/drawing/2014/main" val="2421725153"/>
                    </a:ext>
                  </a:extLst>
                </a:gridCol>
              </a:tblGrid>
              <a:tr h="189363">
                <a:tc gridSpan="2">
                  <a:txBody>
                    <a:bodyPr/>
                    <a:lstStyle/>
                    <a:p>
                      <a:pPr algn="ctr" fontAlgn="ctr"/>
                      <a:r>
                        <a:rPr lang="es-CO" sz="1100" b="1" u="none" strike="noStrike" dirty="0">
                          <a:effectLst/>
                          <a:latin typeface="Calibri" panose="020F0502020204030204" pitchFamily="34" charset="0"/>
                          <a:cs typeface="Calibri" panose="020F0502020204030204" pitchFamily="34" charset="0"/>
                        </a:rPr>
                        <a:t>CARTERA GLOBAL </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hMerge="1">
                  <a:txBody>
                    <a:bodyPr/>
                    <a:lstStyle/>
                    <a:p>
                      <a:endParaRPr lang="es-CO"/>
                    </a:p>
                  </a:txBody>
                  <a:tcPr/>
                </a:tc>
                <a:extLst>
                  <a:ext uri="{0D108BD9-81ED-4DB2-BD59-A6C34878D82A}">
                    <a16:rowId xmlns:a16="http://schemas.microsoft.com/office/drawing/2014/main" val="1026407719"/>
                  </a:ext>
                </a:extLst>
              </a:tr>
              <a:tr h="267125">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-2013</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100" u="none" strike="noStrike" dirty="0">
                          <a:effectLst/>
                          <a:latin typeface="Calibri" panose="020F0502020204030204" pitchFamily="34" charset="0"/>
                          <a:cs typeface="Calibri" panose="020F0502020204030204" pitchFamily="34" charset="0"/>
                        </a:rPr>
                        <a:t> $   1.757.503.491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711446196"/>
                  </a:ext>
                </a:extLst>
              </a:tr>
              <a:tr h="267125">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-2014</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100" u="none" strike="noStrike" dirty="0">
                          <a:effectLst/>
                          <a:latin typeface="Calibri" panose="020F0502020204030204" pitchFamily="34" charset="0"/>
                          <a:cs typeface="Calibri" panose="020F0502020204030204" pitchFamily="34" charset="0"/>
                        </a:rPr>
                        <a:t> $   1.742.017.065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700452108"/>
                  </a:ext>
                </a:extLst>
              </a:tr>
              <a:tr h="267125">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-2015</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100" u="none" strike="noStrike" dirty="0">
                          <a:effectLst/>
                          <a:latin typeface="Calibri" panose="020F0502020204030204" pitchFamily="34" charset="0"/>
                          <a:cs typeface="Calibri" panose="020F0502020204030204" pitchFamily="34" charset="0"/>
                        </a:rPr>
                        <a:t> $   1.573.330.735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2827934614"/>
                  </a:ext>
                </a:extLst>
              </a:tr>
              <a:tr h="267125">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-2016</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100" u="none" strike="noStrike" dirty="0">
                          <a:effectLst/>
                          <a:latin typeface="Calibri" panose="020F0502020204030204" pitchFamily="34" charset="0"/>
                          <a:cs typeface="Calibri" panose="020F0502020204030204" pitchFamily="34" charset="0"/>
                        </a:rPr>
                        <a:t> $   1.643.784.847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2114617957"/>
                  </a:ext>
                </a:extLst>
              </a:tr>
              <a:tr h="267125">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-2017</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100" u="none" strike="noStrike" dirty="0">
                          <a:effectLst/>
                          <a:latin typeface="Calibri" panose="020F0502020204030204" pitchFamily="34" charset="0"/>
                          <a:cs typeface="Calibri" panose="020F0502020204030204" pitchFamily="34" charset="0"/>
                        </a:rPr>
                        <a:t> $   1.590.561.601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2441776040"/>
                  </a:ext>
                </a:extLst>
              </a:tr>
              <a:tr h="267125">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-2018</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100" u="none" strike="noStrike" dirty="0">
                          <a:effectLst/>
                          <a:latin typeface="Calibri" panose="020F0502020204030204" pitchFamily="34" charset="0"/>
                          <a:cs typeface="Calibri" panose="020F0502020204030204" pitchFamily="34" charset="0"/>
                        </a:rPr>
                        <a:t> $   1.666.313.248 </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926929316"/>
                  </a:ext>
                </a:extLst>
              </a:tr>
            </a:tbl>
          </a:graphicData>
        </a:graphic>
      </p:graphicFrame>
      <p:graphicFrame>
        <p:nvGraphicFramePr>
          <p:cNvPr id="13" name="Tabla 12">
            <a:extLst>
              <a:ext uri="{FF2B5EF4-FFF2-40B4-BE49-F238E27FC236}">
                <a16:creationId xmlns:a16="http://schemas.microsoft.com/office/drawing/2014/main" id="{AEF8E56F-4A5E-4774-B671-C56DE667F285}"/>
              </a:ext>
            </a:extLst>
          </p:cNvPr>
          <p:cNvGraphicFramePr>
            <a:graphicFrameLocks noGrp="1"/>
          </p:cNvGraphicFramePr>
          <p:nvPr>
            <p:extLst>
              <p:ext uri="{D42A27DB-BD31-4B8C-83A1-F6EECF244321}">
                <p14:modId xmlns:p14="http://schemas.microsoft.com/office/powerpoint/2010/main" val="59514397"/>
              </p:ext>
            </p:extLst>
          </p:nvPr>
        </p:nvGraphicFramePr>
        <p:xfrm>
          <a:off x="6664344" y="3670880"/>
          <a:ext cx="2472390" cy="1792112"/>
        </p:xfrm>
        <a:graphic>
          <a:graphicData uri="http://schemas.openxmlformats.org/drawingml/2006/table">
            <a:tbl>
              <a:tblPr>
                <a:tableStyleId>{8A107856-5554-42FB-B03E-39F5DBC370BA}</a:tableStyleId>
              </a:tblPr>
              <a:tblGrid>
                <a:gridCol w="1184144">
                  <a:extLst>
                    <a:ext uri="{9D8B030D-6E8A-4147-A177-3AD203B41FA5}">
                      <a16:colId xmlns:a16="http://schemas.microsoft.com/office/drawing/2014/main" val="1906513527"/>
                    </a:ext>
                  </a:extLst>
                </a:gridCol>
                <a:gridCol w="1288246">
                  <a:extLst>
                    <a:ext uri="{9D8B030D-6E8A-4147-A177-3AD203B41FA5}">
                      <a16:colId xmlns:a16="http://schemas.microsoft.com/office/drawing/2014/main" val="3642923942"/>
                    </a:ext>
                  </a:extLst>
                </a:gridCol>
              </a:tblGrid>
              <a:tr h="229898">
                <a:tc>
                  <a:txBody>
                    <a:bodyPr/>
                    <a:lstStyle/>
                    <a:p>
                      <a:pPr algn="ctr" fontAlgn="b"/>
                      <a:r>
                        <a:rPr lang="es-CO" sz="1000" b="1" u="none" strike="noStrike" dirty="0">
                          <a:effectLst/>
                          <a:latin typeface="Calibri" panose="020F0502020204030204" pitchFamily="34" charset="0"/>
                          <a:cs typeface="Calibri" panose="020F0502020204030204" pitchFamily="34" charset="0"/>
                        </a:rPr>
                        <a:t>AÑO </a:t>
                      </a:r>
                      <a:endParaRPr lang="es-CO" sz="1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000" b="1" u="none" strike="noStrike" dirty="0">
                          <a:effectLst/>
                          <a:latin typeface="Calibri" panose="020F0502020204030204" pitchFamily="34" charset="0"/>
                          <a:cs typeface="Calibri" panose="020F0502020204030204" pitchFamily="34" charset="0"/>
                        </a:rPr>
                        <a:t>RECAUDO GLOBAL </a:t>
                      </a:r>
                      <a:endParaRPr lang="es-CO" sz="10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extLst>
                  <a:ext uri="{0D108BD9-81ED-4DB2-BD59-A6C34878D82A}">
                    <a16:rowId xmlns:a16="http://schemas.microsoft.com/office/drawing/2014/main" val="1107328927"/>
                  </a:ext>
                </a:extLst>
              </a:tr>
              <a:tr h="211003">
                <a:tc>
                  <a:txBody>
                    <a:bodyPr/>
                    <a:lstStyle/>
                    <a:p>
                      <a:pPr algn="ctr" fontAlgn="b"/>
                      <a:r>
                        <a:rPr lang="es-CO" sz="1100" u="none" strike="noStrike" dirty="0">
                          <a:effectLst/>
                          <a:latin typeface="Calibri" panose="020F0502020204030204" pitchFamily="34" charset="0"/>
                          <a:cs typeface="Calibri" panose="020F0502020204030204" pitchFamily="34" charset="0"/>
                        </a:rPr>
                        <a:t>AÑO - 2012</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marL="0" algn="r" defTabSz="457200" rtl="0" eaLnBrk="1" fontAlgn="ctr" latinLnBrk="0" hangingPunct="1"/>
                      <a:r>
                        <a:rPr lang="es-CO" sz="1100" u="none" strike="noStrike" kern="1200" dirty="0">
                          <a:solidFill>
                            <a:schemeClr val="dk1"/>
                          </a:solidFill>
                          <a:effectLst/>
                          <a:latin typeface="Calibri" panose="020F0502020204030204" pitchFamily="34" charset="0"/>
                          <a:ea typeface="+mn-ea"/>
                          <a:cs typeface="Calibri" panose="020F0502020204030204" pitchFamily="34" charset="0"/>
                        </a:rPr>
                        <a:t>$ 3.211.733.445</a:t>
                      </a:r>
                    </a:p>
                  </a:txBody>
                  <a:tcPr marL="9525" marR="9525" marT="9525" marB="0" anchor="b"/>
                </a:tc>
                <a:extLst>
                  <a:ext uri="{0D108BD9-81ED-4DB2-BD59-A6C34878D82A}">
                    <a16:rowId xmlns:a16="http://schemas.microsoft.com/office/drawing/2014/main" val="372730238"/>
                  </a:ext>
                </a:extLst>
              </a:tr>
              <a:tr h="211003">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-2013</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marL="0" algn="r" defTabSz="457200" rtl="0" eaLnBrk="1" fontAlgn="ctr" latinLnBrk="0" hangingPunct="1"/>
                      <a:r>
                        <a:rPr lang="es-CO" sz="1100" u="none" strike="noStrike" kern="1200" dirty="0">
                          <a:solidFill>
                            <a:schemeClr val="dk1"/>
                          </a:solidFill>
                          <a:effectLst/>
                          <a:latin typeface="Calibri" panose="020F0502020204030204" pitchFamily="34" charset="0"/>
                          <a:ea typeface="+mn-ea"/>
                          <a:cs typeface="Calibri" panose="020F0502020204030204" pitchFamily="34" charset="0"/>
                        </a:rPr>
                        <a:t>$ 3.252.949.112</a:t>
                      </a:r>
                    </a:p>
                  </a:txBody>
                  <a:tcPr marL="9525" marR="9525" marT="9525" marB="0" anchor="b"/>
                </a:tc>
                <a:extLst>
                  <a:ext uri="{0D108BD9-81ED-4DB2-BD59-A6C34878D82A}">
                    <a16:rowId xmlns:a16="http://schemas.microsoft.com/office/drawing/2014/main" val="420420324"/>
                  </a:ext>
                </a:extLst>
              </a:tr>
              <a:tr h="244869">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-2014</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algn="r" defTabSz="457200" rtl="0" eaLnBrk="1" fontAlgn="ctr" latinLnBrk="0" hangingPunct="1"/>
                      <a:r>
                        <a:rPr lang="es-CO" sz="1100" u="none" strike="noStrike" kern="1200" dirty="0">
                          <a:solidFill>
                            <a:schemeClr val="dk1"/>
                          </a:solidFill>
                          <a:effectLst/>
                          <a:latin typeface="Calibri" panose="020F0502020204030204" pitchFamily="34" charset="0"/>
                          <a:ea typeface="+mn-ea"/>
                          <a:cs typeface="Calibri" panose="020F0502020204030204" pitchFamily="34" charset="0"/>
                        </a:rPr>
                        <a:t>$ 3.756.255.081</a:t>
                      </a:r>
                    </a:p>
                  </a:txBody>
                  <a:tcPr marL="9525" marR="9525" marT="9525" marB="0" anchor="b"/>
                </a:tc>
                <a:extLst>
                  <a:ext uri="{0D108BD9-81ED-4DB2-BD59-A6C34878D82A}">
                    <a16:rowId xmlns:a16="http://schemas.microsoft.com/office/drawing/2014/main" val="1565964632"/>
                  </a:ext>
                </a:extLst>
              </a:tr>
              <a:tr h="262330">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-2015</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algn="r" defTabSz="457200" rtl="0" eaLnBrk="1" fontAlgn="ctr" latinLnBrk="0" hangingPunct="1"/>
                      <a:r>
                        <a:rPr lang="es-CO" sz="1100" u="none" strike="noStrike" kern="1200" dirty="0">
                          <a:solidFill>
                            <a:schemeClr val="dk1"/>
                          </a:solidFill>
                          <a:effectLst/>
                          <a:latin typeface="Calibri" panose="020F0502020204030204" pitchFamily="34" charset="0"/>
                          <a:ea typeface="+mn-ea"/>
                          <a:cs typeface="Calibri" panose="020F0502020204030204" pitchFamily="34" charset="0"/>
                        </a:rPr>
                        <a:t>$ 3.582.533.739</a:t>
                      </a:r>
                    </a:p>
                  </a:txBody>
                  <a:tcPr marL="9525" marR="9525" marT="9525" marB="0" anchor="b"/>
                </a:tc>
                <a:extLst>
                  <a:ext uri="{0D108BD9-81ED-4DB2-BD59-A6C34878D82A}">
                    <a16:rowId xmlns:a16="http://schemas.microsoft.com/office/drawing/2014/main" val="3130330817"/>
                  </a:ext>
                </a:extLst>
              </a:tr>
              <a:tr h="211003">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-2016</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algn="r" defTabSz="457200" rtl="0" eaLnBrk="1" fontAlgn="ctr" latinLnBrk="0" hangingPunct="1"/>
                      <a:r>
                        <a:rPr lang="es-CO" sz="1100" u="none" strike="noStrike" kern="1200" dirty="0">
                          <a:solidFill>
                            <a:schemeClr val="dk1"/>
                          </a:solidFill>
                          <a:effectLst/>
                          <a:latin typeface="Calibri" panose="020F0502020204030204" pitchFamily="34" charset="0"/>
                          <a:ea typeface="+mn-ea"/>
                          <a:cs typeface="Calibri" panose="020F0502020204030204" pitchFamily="34" charset="0"/>
                        </a:rPr>
                        <a:t>$ 3.957.858.019</a:t>
                      </a:r>
                    </a:p>
                  </a:txBody>
                  <a:tcPr marL="9525" marR="9525" marT="9525" marB="0" anchor="b"/>
                </a:tc>
                <a:extLst>
                  <a:ext uri="{0D108BD9-81ED-4DB2-BD59-A6C34878D82A}">
                    <a16:rowId xmlns:a16="http://schemas.microsoft.com/office/drawing/2014/main" val="4136099514"/>
                  </a:ext>
                </a:extLst>
              </a:tr>
              <a:tr h="211003">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-2017</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algn="r" defTabSz="457200" rtl="0" eaLnBrk="1" fontAlgn="ctr" latinLnBrk="0" hangingPunct="1"/>
                      <a:r>
                        <a:rPr lang="es-CO" sz="1100" u="none" strike="noStrike" kern="1200" dirty="0">
                          <a:solidFill>
                            <a:schemeClr val="dk1"/>
                          </a:solidFill>
                          <a:effectLst/>
                          <a:latin typeface="Calibri" panose="020F0502020204030204" pitchFamily="34" charset="0"/>
                          <a:ea typeface="+mn-ea"/>
                          <a:cs typeface="Calibri" panose="020F0502020204030204" pitchFamily="34" charset="0"/>
                        </a:rPr>
                        <a:t>$ 4.738.887.594</a:t>
                      </a:r>
                    </a:p>
                  </a:txBody>
                  <a:tcPr marL="9525" marR="9525" marT="9525" marB="0" anchor="b"/>
                </a:tc>
                <a:extLst>
                  <a:ext uri="{0D108BD9-81ED-4DB2-BD59-A6C34878D82A}">
                    <a16:rowId xmlns:a16="http://schemas.microsoft.com/office/drawing/2014/main" val="93345963"/>
                  </a:ext>
                </a:extLst>
              </a:tr>
              <a:tr h="211003">
                <a:tc>
                  <a:txBody>
                    <a:bodyPr/>
                    <a:lstStyle/>
                    <a:p>
                      <a:pPr algn="ctr" fontAlgn="ctr"/>
                      <a:r>
                        <a:rPr lang="es-CO" sz="1100" u="none" strike="noStrike" dirty="0">
                          <a:effectLst/>
                          <a:latin typeface="Calibri" panose="020F0502020204030204" pitchFamily="34" charset="0"/>
                          <a:cs typeface="Calibri" panose="020F0502020204030204" pitchFamily="34" charset="0"/>
                        </a:rPr>
                        <a:t>AÑO -2018</a:t>
                      </a:r>
                      <a:endParaRPr lang="es-CO"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marL="0" algn="r" defTabSz="457200" rtl="0" eaLnBrk="1" fontAlgn="ctr" latinLnBrk="0" hangingPunct="1"/>
                      <a:r>
                        <a:rPr lang="es-CO" sz="1100" u="none" strike="noStrike" kern="1200" dirty="0">
                          <a:solidFill>
                            <a:schemeClr val="dk1"/>
                          </a:solidFill>
                          <a:effectLst/>
                          <a:latin typeface="Calibri" panose="020F0502020204030204" pitchFamily="34" charset="0"/>
                          <a:ea typeface="+mn-ea"/>
                          <a:cs typeface="Calibri" panose="020F0502020204030204" pitchFamily="34" charset="0"/>
                        </a:rPr>
                        <a:t>$ 5.301.403.851</a:t>
                      </a:r>
                    </a:p>
                  </a:txBody>
                  <a:tcPr marL="9525" marR="9525" marT="9525" marB="0" anchor="b"/>
                </a:tc>
                <a:extLst>
                  <a:ext uri="{0D108BD9-81ED-4DB2-BD59-A6C34878D82A}">
                    <a16:rowId xmlns:a16="http://schemas.microsoft.com/office/drawing/2014/main" val="1891229382"/>
                  </a:ext>
                </a:extLst>
              </a:tr>
            </a:tbl>
          </a:graphicData>
        </a:graphic>
      </p:graphicFrame>
    </p:spTree>
    <p:extLst>
      <p:ext uri="{BB962C8B-B14F-4D97-AF65-F5344CB8AC3E}">
        <p14:creationId xmlns:p14="http://schemas.microsoft.com/office/powerpoint/2010/main" val="139919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a 1">
            <a:extLst>
              <a:ext uri="{FF2B5EF4-FFF2-40B4-BE49-F238E27FC236}">
                <a16:creationId xmlns:a16="http://schemas.microsoft.com/office/drawing/2014/main" id="{C0896B48-9DEC-4650-8B8B-26EB2ED2A85C}"/>
              </a:ext>
            </a:extLst>
          </p:cNvPr>
          <p:cNvGraphicFramePr>
            <a:graphicFrameLocks noGrp="1"/>
          </p:cNvGraphicFramePr>
          <p:nvPr>
            <p:extLst>
              <p:ext uri="{D42A27DB-BD31-4B8C-83A1-F6EECF244321}">
                <p14:modId xmlns:p14="http://schemas.microsoft.com/office/powerpoint/2010/main" val="2115180042"/>
              </p:ext>
            </p:extLst>
          </p:nvPr>
        </p:nvGraphicFramePr>
        <p:xfrm>
          <a:off x="1543093" y="1701414"/>
          <a:ext cx="9241279" cy="1905000"/>
        </p:xfrm>
        <a:graphic>
          <a:graphicData uri="http://schemas.openxmlformats.org/drawingml/2006/table">
            <a:tbl>
              <a:tblPr>
                <a:tableStyleId>{8A107856-5554-42FB-B03E-39F5DBC370BA}</a:tableStyleId>
              </a:tblPr>
              <a:tblGrid>
                <a:gridCol w="714148">
                  <a:extLst>
                    <a:ext uri="{9D8B030D-6E8A-4147-A177-3AD203B41FA5}">
                      <a16:colId xmlns:a16="http://schemas.microsoft.com/office/drawing/2014/main" val="775608814"/>
                    </a:ext>
                  </a:extLst>
                </a:gridCol>
                <a:gridCol w="700854">
                  <a:extLst>
                    <a:ext uri="{9D8B030D-6E8A-4147-A177-3AD203B41FA5}">
                      <a16:colId xmlns:a16="http://schemas.microsoft.com/office/drawing/2014/main" val="2567568690"/>
                    </a:ext>
                  </a:extLst>
                </a:gridCol>
                <a:gridCol w="1004572">
                  <a:extLst>
                    <a:ext uri="{9D8B030D-6E8A-4147-A177-3AD203B41FA5}">
                      <a16:colId xmlns:a16="http://schemas.microsoft.com/office/drawing/2014/main" val="1509031910"/>
                    </a:ext>
                  </a:extLst>
                </a:gridCol>
                <a:gridCol w="852713">
                  <a:extLst>
                    <a:ext uri="{9D8B030D-6E8A-4147-A177-3AD203B41FA5}">
                      <a16:colId xmlns:a16="http://schemas.microsoft.com/office/drawing/2014/main" val="3099713274"/>
                    </a:ext>
                  </a:extLst>
                </a:gridCol>
                <a:gridCol w="852713">
                  <a:extLst>
                    <a:ext uri="{9D8B030D-6E8A-4147-A177-3AD203B41FA5}">
                      <a16:colId xmlns:a16="http://schemas.microsoft.com/office/drawing/2014/main" val="2620682078"/>
                    </a:ext>
                  </a:extLst>
                </a:gridCol>
                <a:gridCol w="852713">
                  <a:extLst>
                    <a:ext uri="{9D8B030D-6E8A-4147-A177-3AD203B41FA5}">
                      <a16:colId xmlns:a16="http://schemas.microsoft.com/office/drawing/2014/main" val="3706668911"/>
                    </a:ext>
                  </a:extLst>
                </a:gridCol>
                <a:gridCol w="954383">
                  <a:extLst>
                    <a:ext uri="{9D8B030D-6E8A-4147-A177-3AD203B41FA5}">
                      <a16:colId xmlns:a16="http://schemas.microsoft.com/office/drawing/2014/main" val="462514675"/>
                    </a:ext>
                  </a:extLst>
                </a:gridCol>
                <a:gridCol w="780112">
                  <a:extLst>
                    <a:ext uri="{9D8B030D-6E8A-4147-A177-3AD203B41FA5}">
                      <a16:colId xmlns:a16="http://schemas.microsoft.com/office/drawing/2014/main" val="3301034957"/>
                    </a:ext>
                  </a:extLst>
                </a:gridCol>
                <a:gridCol w="823645">
                  <a:extLst>
                    <a:ext uri="{9D8B030D-6E8A-4147-A177-3AD203B41FA5}">
                      <a16:colId xmlns:a16="http://schemas.microsoft.com/office/drawing/2014/main" val="2194636114"/>
                    </a:ext>
                  </a:extLst>
                </a:gridCol>
                <a:gridCol w="852713">
                  <a:extLst>
                    <a:ext uri="{9D8B030D-6E8A-4147-A177-3AD203B41FA5}">
                      <a16:colId xmlns:a16="http://schemas.microsoft.com/office/drawing/2014/main" val="1281865231"/>
                    </a:ext>
                  </a:extLst>
                </a:gridCol>
                <a:gridCol w="852713">
                  <a:extLst>
                    <a:ext uri="{9D8B030D-6E8A-4147-A177-3AD203B41FA5}">
                      <a16:colId xmlns:a16="http://schemas.microsoft.com/office/drawing/2014/main" val="3056837684"/>
                    </a:ext>
                  </a:extLst>
                </a:gridCol>
              </a:tblGrid>
              <a:tr h="201417">
                <a:tc gridSpan="11">
                  <a:txBody>
                    <a:bodyPr/>
                    <a:lstStyle/>
                    <a:p>
                      <a:pPr algn="ctr" fontAlgn="b"/>
                      <a:r>
                        <a:rPr lang="es-CO" sz="1400" b="1" u="none" strike="noStrike" dirty="0">
                          <a:effectLst/>
                          <a:latin typeface="Calibri" panose="020F0502020204030204" pitchFamily="34" charset="0"/>
                          <a:cs typeface="Calibri" panose="020F0502020204030204" pitchFamily="34" charset="0"/>
                        </a:rPr>
                        <a:t>PETICIONES, QUEJAS Y RECLAMOS</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56418787"/>
                  </a:ext>
                </a:extLst>
              </a:tr>
              <a:tr h="201417">
                <a:tc rowSpan="2">
                  <a:txBody>
                    <a:bodyPr/>
                    <a:lstStyle/>
                    <a:p>
                      <a:pPr algn="ctr" fontAlgn="ctr"/>
                      <a:r>
                        <a:rPr lang="es-CO" sz="1200" b="1" u="none" strike="noStrike" dirty="0">
                          <a:effectLst/>
                          <a:latin typeface="Calibri" panose="020F0502020204030204" pitchFamily="34" charset="0"/>
                          <a:cs typeface="Calibri" panose="020F0502020204030204" pitchFamily="34" charset="0"/>
                        </a:rPr>
                        <a:t>AÑO</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gridSpan="4">
                  <a:txBody>
                    <a:bodyPr/>
                    <a:lstStyle/>
                    <a:p>
                      <a:pPr algn="ctr" fontAlgn="ctr"/>
                      <a:r>
                        <a:rPr lang="es-CO" sz="1400" b="1" u="none" strike="noStrike" dirty="0">
                          <a:effectLst/>
                          <a:latin typeface="Calibri" panose="020F0502020204030204" pitchFamily="34" charset="0"/>
                          <a:cs typeface="Calibri" panose="020F0502020204030204" pitchFamily="34" charset="0"/>
                        </a:rPr>
                        <a:t>TIPO DE RECLAMO</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ctr"/>
                      <a:r>
                        <a:rPr lang="es-CO" sz="1200" b="1" u="none" strike="noStrike" dirty="0">
                          <a:effectLst/>
                          <a:latin typeface="Calibri" panose="020F0502020204030204" pitchFamily="34" charset="0"/>
                          <a:cs typeface="Calibri" panose="020F0502020204030204" pitchFamily="34" charset="0"/>
                        </a:rPr>
                        <a:t>CANTIDAD</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gridSpan="3">
                  <a:txBody>
                    <a:bodyPr/>
                    <a:lstStyle/>
                    <a:p>
                      <a:pPr algn="ctr" fontAlgn="b"/>
                      <a:r>
                        <a:rPr lang="es-CO" sz="1400" b="1" u="none" strike="noStrike" dirty="0">
                          <a:effectLst/>
                          <a:latin typeface="Calibri" panose="020F0502020204030204" pitchFamily="34" charset="0"/>
                          <a:cs typeface="Calibri" panose="020F0502020204030204" pitchFamily="34" charset="0"/>
                        </a:rPr>
                        <a:t>SERVICIO</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hMerge="1">
                  <a:txBody>
                    <a:bodyPr/>
                    <a:lstStyle/>
                    <a:p>
                      <a:endParaRPr lang="es-CO"/>
                    </a:p>
                  </a:txBody>
                  <a:tcPr/>
                </a:tc>
                <a:tc hMerge="1">
                  <a:txBody>
                    <a:bodyPr/>
                    <a:lstStyle/>
                    <a:p>
                      <a:endParaRPr lang="es-CO"/>
                    </a:p>
                  </a:txBody>
                  <a:tcPr/>
                </a:tc>
                <a:tc gridSpan="2">
                  <a:txBody>
                    <a:bodyPr/>
                    <a:lstStyle/>
                    <a:p>
                      <a:pPr algn="ctr" fontAlgn="b"/>
                      <a:r>
                        <a:rPr lang="es-CO" sz="1400" b="1" u="none" strike="noStrike" dirty="0">
                          <a:effectLst/>
                          <a:latin typeface="Calibri" panose="020F0502020204030204" pitchFamily="34" charset="0"/>
                          <a:cs typeface="Calibri" panose="020F0502020204030204" pitchFamily="34" charset="0"/>
                        </a:rPr>
                        <a:t>VARIACION</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hMerge="1">
                  <a:txBody>
                    <a:bodyPr/>
                    <a:lstStyle/>
                    <a:p>
                      <a:endParaRPr lang="es-CO"/>
                    </a:p>
                  </a:txBody>
                  <a:tcPr/>
                </a:tc>
                <a:extLst>
                  <a:ext uri="{0D108BD9-81ED-4DB2-BD59-A6C34878D82A}">
                    <a16:rowId xmlns:a16="http://schemas.microsoft.com/office/drawing/2014/main" val="2233462550"/>
                  </a:ext>
                </a:extLst>
              </a:tr>
              <a:tr h="298339">
                <a:tc vMerge="1">
                  <a:txBody>
                    <a:bodyPr/>
                    <a:lstStyle/>
                    <a:p>
                      <a:endParaRPr lang="es-CO"/>
                    </a:p>
                  </a:txBody>
                  <a:tcPr/>
                </a:tc>
                <a:tc>
                  <a:txBody>
                    <a:bodyPr/>
                    <a:lstStyle/>
                    <a:p>
                      <a:pPr algn="ctr" fontAlgn="ctr"/>
                      <a:r>
                        <a:rPr lang="es-CO" sz="1200" b="1" u="none" strike="noStrike" dirty="0">
                          <a:effectLst/>
                          <a:latin typeface="Calibri" panose="020F0502020204030204" pitchFamily="34" charset="0"/>
                          <a:cs typeface="Calibri" panose="020F0502020204030204" pitchFamily="34" charset="0"/>
                        </a:rPr>
                        <a:t>ESCRITO</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200" b="1" u="none" strike="noStrike" dirty="0">
                          <a:effectLst/>
                          <a:latin typeface="Calibri" panose="020F0502020204030204" pitchFamily="34" charset="0"/>
                          <a:cs typeface="Calibri" panose="020F0502020204030204" pitchFamily="34" charset="0"/>
                        </a:rPr>
                        <a:t>TELEFONICA</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200" b="1" u="none" strike="noStrike" dirty="0">
                          <a:effectLst/>
                          <a:latin typeface="Calibri" panose="020F0502020204030204" pitchFamily="34" charset="0"/>
                          <a:cs typeface="Calibri" panose="020F0502020204030204" pitchFamily="34" charset="0"/>
                        </a:rPr>
                        <a:t>VERBAL</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a:txBody>
                    <a:bodyPr/>
                    <a:lstStyle/>
                    <a:p>
                      <a:pPr algn="ctr" fontAlgn="ctr"/>
                      <a:r>
                        <a:rPr lang="es-CO" sz="1200" b="1" u="none" strike="noStrike" dirty="0">
                          <a:effectLst/>
                          <a:latin typeface="Calibri" panose="020F0502020204030204" pitchFamily="34" charset="0"/>
                          <a:cs typeface="Calibri" panose="020F0502020204030204" pitchFamily="34" charset="0"/>
                        </a:rPr>
                        <a:t>INTERNET</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2"/>
                    </a:solidFill>
                  </a:tcPr>
                </a:tc>
                <a:tc vMerge="1">
                  <a:txBody>
                    <a:bodyPr/>
                    <a:lstStyle/>
                    <a:p>
                      <a:endParaRPr lang="es-CO"/>
                    </a:p>
                  </a:txBody>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ACUEDUCTO</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100" b="1" u="none" strike="noStrike" dirty="0">
                          <a:effectLst/>
                          <a:latin typeface="Calibri" panose="020F0502020204030204" pitchFamily="34" charset="0"/>
                          <a:cs typeface="Calibri" panose="020F0502020204030204" pitchFamily="34" charset="0"/>
                        </a:rPr>
                        <a:t>ALCANTARILLADO</a:t>
                      </a:r>
                      <a:endParaRPr lang="es-CO" sz="11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ASEO</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EMPRESA</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USUARIO</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bg2"/>
                    </a:solidFill>
                  </a:tcPr>
                </a:tc>
                <a:extLst>
                  <a:ext uri="{0D108BD9-81ED-4DB2-BD59-A6C34878D82A}">
                    <a16:rowId xmlns:a16="http://schemas.microsoft.com/office/drawing/2014/main" val="2588361386"/>
                  </a:ext>
                </a:extLst>
              </a:tr>
              <a:tr h="201417">
                <a:tc>
                  <a:txBody>
                    <a:bodyPr/>
                    <a:lstStyle/>
                    <a:p>
                      <a:pPr algn="ctr" fontAlgn="b"/>
                      <a:r>
                        <a:rPr lang="es-CO" sz="1400" u="none" strike="noStrike" dirty="0">
                          <a:effectLst/>
                          <a:latin typeface="Calibri" panose="020F0502020204030204" pitchFamily="34" charset="0"/>
                          <a:cs typeface="Calibri" panose="020F0502020204030204" pitchFamily="34" charset="0"/>
                        </a:rPr>
                        <a:t>2015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97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986</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1.090</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967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97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26</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58%</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37960157"/>
                  </a:ext>
                </a:extLst>
              </a:tr>
              <a:tr h="201417">
                <a:tc>
                  <a:txBody>
                    <a:bodyPr/>
                    <a:lstStyle/>
                    <a:p>
                      <a:pPr algn="ctr" fontAlgn="b"/>
                      <a:r>
                        <a:rPr lang="es-CO" sz="1400" u="none" strike="noStrike" dirty="0">
                          <a:effectLst/>
                          <a:latin typeface="Calibri" panose="020F0502020204030204" pitchFamily="34" charset="0"/>
                          <a:cs typeface="Calibri" panose="020F0502020204030204" pitchFamily="34" charset="0"/>
                        </a:rPr>
                        <a:t>2016</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257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1850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4</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2.128</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1597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311</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220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29%</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67%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253908220"/>
                  </a:ext>
                </a:extLst>
              </a:tr>
              <a:tr h="201417">
                <a:tc>
                  <a:txBody>
                    <a:bodyPr/>
                    <a:lstStyle/>
                    <a:p>
                      <a:pPr algn="ctr" fontAlgn="b"/>
                      <a:r>
                        <a:rPr lang="es-CO" sz="1400" u="none" strike="noStrike" dirty="0">
                          <a:effectLst/>
                          <a:latin typeface="Calibri" panose="020F0502020204030204" pitchFamily="34" charset="0"/>
                          <a:cs typeface="Calibri" panose="020F0502020204030204" pitchFamily="34" charset="0"/>
                        </a:rPr>
                        <a:t>2017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1453</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65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2019</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33</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3.570</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1821</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332</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1417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40%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60%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89839763"/>
                  </a:ext>
                </a:extLst>
              </a:tr>
              <a:tr h="201417">
                <a:tc>
                  <a:txBody>
                    <a:bodyPr/>
                    <a:lstStyle/>
                    <a:p>
                      <a:pPr algn="ctr" fontAlgn="b"/>
                      <a:r>
                        <a:rPr lang="es-CO" sz="1400" u="none" strike="noStrike" dirty="0">
                          <a:effectLst/>
                          <a:latin typeface="Calibri" panose="020F0502020204030204" pitchFamily="34" charset="0"/>
                          <a:cs typeface="Calibri" panose="020F0502020204030204" pitchFamily="34" charset="0"/>
                        </a:rPr>
                        <a:t>2018</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1208</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67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2256</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62</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3.593</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2157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311</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1125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23%</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76%</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502749723"/>
                  </a:ext>
                </a:extLst>
              </a:tr>
              <a:tr h="201417">
                <a:tc>
                  <a:txBody>
                    <a:bodyPr/>
                    <a:lstStyle/>
                    <a:p>
                      <a:pPr algn="ctr" fontAlgn="b"/>
                      <a:r>
                        <a:rPr lang="es-CO" sz="1400" u="none" strike="noStrike" dirty="0">
                          <a:effectLst/>
                          <a:latin typeface="Calibri" panose="020F0502020204030204" pitchFamily="34" charset="0"/>
                          <a:cs typeface="Calibri" panose="020F0502020204030204" pitchFamily="34" charset="0"/>
                        </a:rPr>
                        <a:t>2019</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431</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31</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1503</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40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2.005</a:t>
                      </a:r>
                      <a:endParaRPr lang="es-CO"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1490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155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360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21%</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s-CO" sz="1400" u="none" strike="noStrike" dirty="0">
                          <a:effectLst/>
                          <a:latin typeface="Calibri" panose="020F0502020204030204" pitchFamily="34" charset="0"/>
                          <a:cs typeface="Calibri" panose="020F0502020204030204" pitchFamily="34" charset="0"/>
                        </a:rPr>
                        <a:t>69%</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615335747"/>
                  </a:ext>
                </a:extLst>
              </a:tr>
            </a:tbl>
          </a:graphicData>
        </a:graphic>
      </p:graphicFrame>
      <p:sp>
        <p:nvSpPr>
          <p:cNvPr id="10" name="Rectángulo 9">
            <a:extLst>
              <a:ext uri="{FF2B5EF4-FFF2-40B4-BE49-F238E27FC236}">
                <a16:creationId xmlns:a16="http://schemas.microsoft.com/office/drawing/2014/main" id="{D48AFA27-2FF3-4226-8ED4-EB18668F5CE6}"/>
              </a:ext>
            </a:extLst>
          </p:cNvPr>
          <p:cNvSpPr/>
          <p:nvPr/>
        </p:nvSpPr>
        <p:spPr>
          <a:xfrm>
            <a:off x="4805943" y="1002444"/>
            <a:ext cx="2437334" cy="584775"/>
          </a:xfrm>
          <a:prstGeom prst="rect">
            <a:avLst/>
          </a:prstGeom>
        </p:spPr>
        <p:txBody>
          <a:bodyPr wrap="none">
            <a:spAutoFit/>
          </a:bodyPr>
          <a:lstStyle/>
          <a:p>
            <a:r>
              <a:rPr lang="es-CO" sz="1600" b="1" dirty="0">
                <a:solidFill>
                  <a:srgbClr val="002060"/>
                </a:solidFill>
                <a:latin typeface="Calibri" panose="020F0502020204030204" pitchFamily="34" charset="0"/>
                <a:cs typeface="Calibri" panose="020F0502020204030204" pitchFamily="34" charset="0"/>
              </a:rPr>
              <a:t>COMPORTAMIENTO P.Q.R.</a:t>
            </a:r>
          </a:p>
          <a:p>
            <a:pPr algn="ctr"/>
            <a:r>
              <a:rPr lang="es-CO" sz="1600" b="1" dirty="0">
                <a:solidFill>
                  <a:srgbClr val="002060"/>
                </a:solidFill>
                <a:latin typeface="Calibri" panose="020F0502020204030204" pitchFamily="34" charset="0"/>
                <a:cs typeface="Calibri" panose="020F0502020204030204" pitchFamily="34" charset="0"/>
              </a:rPr>
              <a:t>2015 - 2019</a:t>
            </a:r>
          </a:p>
        </p:txBody>
      </p:sp>
      <p:pic>
        <p:nvPicPr>
          <p:cNvPr id="1026" name="Picture 2" descr="Resultado de imagen para PQR">
            <a:extLst>
              <a:ext uri="{FF2B5EF4-FFF2-40B4-BE49-F238E27FC236}">
                <a16:creationId xmlns:a16="http://schemas.microsoft.com/office/drawing/2014/main" id="{026AB7CF-3E0E-42CF-8C4C-F088BA1D1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053" y="4051742"/>
            <a:ext cx="1601382" cy="16013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11" name="Gráfico 10">
            <a:extLst>
              <a:ext uri="{FF2B5EF4-FFF2-40B4-BE49-F238E27FC236}">
                <a16:creationId xmlns:a16="http://schemas.microsoft.com/office/drawing/2014/main" id="{C980C2FA-0D1A-4225-923B-1F01AE6D8728}"/>
              </a:ext>
            </a:extLst>
          </p:cNvPr>
          <p:cNvGraphicFramePr>
            <a:graphicFrameLocks/>
          </p:cNvGraphicFramePr>
          <p:nvPr>
            <p:extLst>
              <p:ext uri="{D42A27DB-BD31-4B8C-83A1-F6EECF244321}">
                <p14:modId xmlns:p14="http://schemas.microsoft.com/office/powerpoint/2010/main" val="3173431310"/>
              </p:ext>
            </p:extLst>
          </p:nvPr>
        </p:nvGraphicFramePr>
        <p:xfrm>
          <a:off x="4805944" y="3850547"/>
          <a:ext cx="4673616" cy="200500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47001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2D7935F2-F88E-4068-87A6-D81D864C2612}"/>
              </a:ext>
            </a:extLst>
          </p:cNvPr>
          <p:cNvSpPr txBox="1"/>
          <p:nvPr/>
        </p:nvSpPr>
        <p:spPr>
          <a:xfrm>
            <a:off x="1891839" y="1520268"/>
            <a:ext cx="7526481" cy="2031325"/>
          </a:xfrm>
          <a:prstGeom prst="rect">
            <a:avLst/>
          </a:prstGeom>
          <a:noFill/>
        </p:spPr>
        <p:txBody>
          <a:bodyPr wrap="square" rtlCol="0">
            <a:spAutoFit/>
          </a:bodyPr>
          <a:lstStyle/>
          <a:p>
            <a:r>
              <a:rPr lang="es-CO"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A9134D6E-4DC9-43C3-9A62-8836AB4FC6A8}"/>
              </a:ext>
            </a:extLst>
          </p:cNvPr>
          <p:cNvSpPr>
            <a:spLocks noGrp="1"/>
          </p:cNvSpPr>
          <p:nvPr>
            <p:ph type="title"/>
          </p:nvPr>
        </p:nvSpPr>
        <p:spPr>
          <a:xfrm>
            <a:off x="1891839" y="1041470"/>
            <a:ext cx="6877896" cy="392587"/>
          </a:xfrm>
        </p:spPr>
        <p:txBody>
          <a:bodyPr>
            <a:normAutofit/>
          </a:bodyPr>
          <a:lstStyle/>
          <a:p>
            <a:r>
              <a:rPr lang="es-CO" sz="1600" b="1" dirty="0">
                <a:solidFill>
                  <a:schemeClr val="accent1"/>
                </a:solidFill>
                <a:latin typeface="Arial" panose="020B0604020202020204" pitchFamily="34" charset="0"/>
                <a:cs typeface="Arial" panose="020B0604020202020204" pitchFamily="34" charset="0"/>
              </a:rPr>
              <a:t>GESTIÓN TÉCNICO - OPERATIVA</a:t>
            </a:r>
            <a:endParaRPr lang="es-CO" sz="16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BF70F5DA-D692-425C-B85B-E1C849B4AEFD}"/>
              </a:ext>
            </a:extLst>
          </p:cNvPr>
          <p:cNvSpPr txBox="1"/>
          <p:nvPr/>
        </p:nvSpPr>
        <p:spPr>
          <a:xfrm>
            <a:off x="1602150" y="1329919"/>
            <a:ext cx="7676074" cy="4493538"/>
          </a:xfrm>
          <a:prstGeom prst="rect">
            <a:avLst/>
          </a:prstGeom>
          <a:noFill/>
        </p:spPr>
        <p:txBody>
          <a:bodyPr wrap="square" rtlCol="0">
            <a:spAutoFit/>
          </a:bodyPr>
          <a:lstStyle/>
          <a:p>
            <a:r>
              <a:rPr lang="es-CO" dirty="0">
                <a:latin typeface="Arial" panose="020B0604020202020204" pitchFamily="34" charset="0"/>
                <a:cs typeface="Arial" panose="020B0604020202020204" pitchFamily="34" charset="0"/>
              </a:rPr>
              <a:t> </a:t>
            </a:r>
          </a:p>
          <a:p>
            <a:r>
              <a:rPr lang="es-CO" sz="1400" b="1" u="sng" dirty="0">
                <a:latin typeface="Arial" panose="020B0604020202020204" pitchFamily="34" charset="0"/>
                <a:cs typeface="Arial" panose="020B0604020202020204" pitchFamily="34" charset="0"/>
              </a:rPr>
              <a:t>Actuaciones principales Acueducto :</a:t>
            </a:r>
          </a:p>
          <a:p>
            <a:endParaRPr lang="es-E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Reparaciones de redes de acueducto</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Alquiler de maquinaria y equipo (retroexcavadora, volqueta y compresor neumático) para las intervenciones de la red de acueducto  </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Instalación de tubería en PVC RD21  presión unión mecánica de (3,4,6,8,10,12 pulgadas), lo que garantiza mejores presiones en el sistema.</a:t>
            </a:r>
            <a:endParaRPr lang="es-C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r>
              <a:rPr lang="es-CO" sz="1400" b="1" u="sng" dirty="0">
                <a:latin typeface="Arial" panose="020B0604020202020204" pitchFamily="34" charset="0"/>
                <a:cs typeface="Arial" panose="020B0604020202020204" pitchFamily="34" charset="0"/>
              </a:rPr>
              <a:t>Actuaciones Principales Alcantarillado:</a:t>
            </a:r>
          </a:p>
          <a:p>
            <a:endParaRPr lang="es-CO" sz="14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Optimización de redes de alcantarillado por medio de la </a:t>
            </a:r>
            <a:r>
              <a:rPr lang="es-CO" sz="1400" dirty="0">
                <a:latin typeface="Arial" panose="020B0604020202020204" pitchFamily="34" charset="0"/>
                <a:cs typeface="Arial" panose="020B0604020202020204" pitchFamily="34" charset="0"/>
              </a:rPr>
              <a:t>contratación de equipo vactor: limpieza y mantenimiento </a:t>
            </a:r>
            <a:r>
              <a:rPr lang="es-ES" sz="1400" dirty="0">
                <a:latin typeface="Arial" panose="020B0604020202020204" pitchFamily="34" charset="0"/>
                <a:cs typeface="Arial" panose="020B0604020202020204" pitchFamily="34" charset="0"/>
              </a:rPr>
              <a:t>de las redes de alcantarillado pluvial, sanitario.</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Rehabilitación parciales de redes de alcantarillado</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Alquiler de maquinaria y equipo (retroexcavadora, volqueta y compresor) para las intervenciones de las redes de alcantarillado  </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Instalación de tubería en PVC , lo que garantiza mayor caudal de recolección de aguas residuales y combinadas.</a:t>
            </a:r>
          </a:p>
          <a:p>
            <a:endParaRPr lang="es-CO" dirty="0">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C60B5DF2-001C-47A8-A450-713BC4F690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6067" y="1796843"/>
            <a:ext cx="2221398" cy="1620918"/>
          </a:xfrm>
          <a:prstGeom prst="rect">
            <a:avLst/>
          </a:prstGeom>
          <a:ln/>
        </p:spPr>
        <p:style>
          <a:lnRef idx="2">
            <a:schemeClr val="accent3"/>
          </a:lnRef>
          <a:fillRef idx="1">
            <a:schemeClr val="lt1"/>
          </a:fillRef>
          <a:effectRef idx="0">
            <a:schemeClr val="accent3"/>
          </a:effectRef>
          <a:fontRef idx="minor">
            <a:schemeClr val="dk1"/>
          </a:fontRef>
        </p:style>
      </p:pic>
      <p:pic>
        <p:nvPicPr>
          <p:cNvPr id="15" name="Picture 2">
            <a:extLst>
              <a:ext uri="{FF2B5EF4-FFF2-40B4-BE49-F238E27FC236}">
                <a16:creationId xmlns:a16="http://schemas.microsoft.com/office/drawing/2014/main" id="{99C98D70-CD7C-472C-889A-5D7B24DBB4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4255" y="3847482"/>
            <a:ext cx="2233210" cy="1490250"/>
          </a:xfrm>
          <a:prstGeom prst="rect">
            <a:avLst/>
          </a:prstGeom>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080848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3E7F3C25-BE69-43C9-B36D-0DD11A509506}"/>
              </a:ext>
            </a:extLst>
          </p:cNvPr>
          <p:cNvSpPr txBox="1"/>
          <p:nvPr/>
        </p:nvSpPr>
        <p:spPr>
          <a:xfrm>
            <a:off x="1585440" y="1297057"/>
            <a:ext cx="7692704" cy="923330"/>
          </a:xfrm>
          <a:prstGeom prst="rect">
            <a:avLst/>
          </a:prstGeom>
          <a:noFill/>
        </p:spPr>
        <p:txBody>
          <a:bodyPr wrap="square" rtlCol="0">
            <a:spAutoFit/>
          </a:bodyPr>
          <a:lstStyle/>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91F4CFD2-A51B-4F7E-A5BD-9FC323033AB8}"/>
              </a:ext>
            </a:extLst>
          </p:cNvPr>
          <p:cNvSpPr txBox="1"/>
          <p:nvPr/>
        </p:nvSpPr>
        <p:spPr>
          <a:xfrm>
            <a:off x="1405371" y="771675"/>
            <a:ext cx="7379197" cy="2308324"/>
          </a:xfrm>
          <a:prstGeom prst="rect">
            <a:avLst/>
          </a:prstGeom>
          <a:noFill/>
        </p:spPr>
        <p:txBody>
          <a:bodyPr wrap="square" rtlCol="0">
            <a:spAutoFit/>
          </a:bodyPr>
          <a:lstStyle/>
          <a:p>
            <a:r>
              <a:rPr lang="es-CO" dirty="0">
                <a:latin typeface="Arial" panose="020B0604020202020204" pitchFamily="34" charset="0"/>
                <a:cs typeface="Arial" panose="020B0604020202020204" pitchFamily="34" charset="0"/>
              </a:rPr>
              <a:t> </a:t>
            </a:r>
          </a:p>
          <a:p>
            <a:r>
              <a:rPr lang="es-CO" sz="1400" b="1" u="sng" dirty="0">
                <a:latin typeface="Arial" panose="020B0604020202020204" pitchFamily="34" charset="0"/>
                <a:cs typeface="Arial" panose="020B0604020202020204" pitchFamily="34" charset="0"/>
              </a:rPr>
              <a:t>Actuaciones Principales Aseo :</a:t>
            </a:r>
          </a:p>
          <a:p>
            <a:endParaRPr lang="es-CO" sz="14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1400" dirty="0">
                <a:latin typeface="Arial" panose="020B0604020202020204" pitchFamily="34" charset="0"/>
                <a:cs typeface="Arial" panose="020B0604020202020204" pitchFamily="34" charset="0"/>
              </a:rPr>
              <a:t>Alquiler de un vehículo compactador con especificaciones de mayor capacidad de recolección y apoyo para atender la producción de residuos solidos por la población flotante </a:t>
            </a:r>
          </a:p>
          <a:p>
            <a:pPr marL="285750" indent="-285750">
              <a:buFont typeface="Arial" panose="020B0604020202020204" pitchFamily="34" charset="0"/>
              <a:buChar char="•"/>
            </a:pPr>
            <a:r>
              <a:rPr lang="es-CO" sz="1400" dirty="0">
                <a:latin typeface="Arial" panose="020B0604020202020204" pitchFamily="34" charset="0"/>
                <a:cs typeface="Arial" panose="020B0604020202020204" pitchFamily="34" charset="0"/>
              </a:rPr>
              <a:t>Contratación de servicio técnico para contrarrestar los problemas mecánicos del parque automotor </a:t>
            </a:r>
          </a:p>
          <a:p>
            <a:pPr marL="285750" lvl="0" indent="-285750">
              <a:buFont typeface="Arial" pitchFamily="34" charset="0"/>
              <a:buChar char="•"/>
            </a:pPr>
            <a:r>
              <a:rPr lang="es-CO" sz="1400" dirty="0">
                <a:latin typeface="Arial" panose="020B0604020202020204" pitchFamily="34" charset="0"/>
                <a:cs typeface="Arial" panose="020B0604020202020204" pitchFamily="34" charset="0"/>
              </a:rPr>
              <a:t>Adquisición de dos GPS instalados en los compactadores , lo cual nos permite estar monitoreando rutas y tiempos en la recolección.</a:t>
            </a:r>
          </a:p>
        </p:txBody>
      </p:sp>
      <p:pic>
        <p:nvPicPr>
          <p:cNvPr id="13" name="Picture 2">
            <a:extLst>
              <a:ext uri="{FF2B5EF4-FFF2-40B4-BE49-F238E27FC236}">
                <a16:creationId xmlns:a16="http://schemas.microsoft.com/office/drawing/2014/main" id="{55A86EAF-2952-41EF-9127-F0FE8985F4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136" y="1598837"/>
            <a:ext cx="2892584" cy="1215443"/>
          </a:xfrm>
          <a:prstGeom prst="rect">
            <a:avLst/>
          </a:prstGeom>
          <a:ln/>
        </p:spPr>
        <p:style>
          <a:lnRef idx="2">
            <a:schemeClr val="accent3"/>
          </a:lnRef>
          <a:fillRef idx="1">
            <a:schemeClr val="lt1"/>
          </a:fillRef>
          <a:effectRef idx="0">
            <a:schemeClr val="accent3"/>
          </a:effectRef>
          <a:fontRef idx="minor">
            <a:schemeClr val="dk1"/>
          </a:fontRef>
        </p:style>
      </p:pic>
      <p:sp>
        <p:nvSpPr>
          <p:cNvPr id="14" name="CuadroTexto 13">
            <a:extLst>
              <a:ext uri="{FF2B5EF4-FFF2-40B4-BE49-F238E27FC236}">
                <a16:creationId xmlns:a16="http://schemas.microsoft.com/office/drawing/2014/main" id="{8DF071A6-EEE2-4AA7-951A-19BE0C520F53}"/>
              </a:ext>
            </a:extLst>
          </p:cNvPr>
          <p:cNvSpPr txBox="1"/>
          <p:nvPr/>
        </p:nvSpPr>
        <p:spPr>
          <a:xfrm>
            <a:off x="1930856" y="3090446"/>
            <a:ext cx="6441663" cy="338554"/>
          </a:xfrm>
          <a:prstGeom prst="rect">
            <a:avLst/>
          </a:prstGeom>
          <a:noFill/>
        </p:spPr>
        <p:txBody>
          <a:bodyPr wrap="square" rtlCol="0">
            <a:spAutoFit/>
          </a:bodyPr>
          <a:lstStyle/>
          <a:p>
            <a:pPr algn="ctr"/>
            <a:r>
              <a:rPr lang="es-CO" sz="1600" b="1" dirty="0">
                <a:solidFill>
                  <a:srgbClr val="002060"/>
                </a:solidFill>
                <a:latin typeface="Arial" panose="020B0604020202020204" pitchFamily="34" charset="0"/>
                <a:cs typeface="Arial" panose="020B0604020202020204" pitchFamily="34" charset="0"/>
              </a:rPr>
              <a:t>REHABILITACIÓN PTAR – ALFONSO LÓPEZ</a:t>
            </a:r>
          </a:p>
        </p:txBody>
      </p:sp>
      <p:pic>
        <p:nvPicPr>
          <p:cNvPr id="15" name="Imagen 14">
            <a:extLst>
              <a:ext uri="{FF2B5EF4-FFF2-40B4-BE49-F238E27FC236}">
                <a16:creationId xmlns:a16="http://schemas.microsoft.com/office/drawing/2014/main" id="{AC2ABF2C-33C9-473F-9CD1-0E22B39FB448}"/>
              </a:ext>
            </a:extLst>
          </p:cNvPr>
          <p:cNvPicPr>
            <a:picLocks noChangeAspect="1"/>
          </p:cNvPicPr>
          <p:nvPr/>
        </p:nvPicPr>
        <p:blipFill>
          <a:blip r:embed="rId7"/>
          <a:stretch>
            <a:fillRect/>
          </a:stretch>
        </p:blipFill>
        <p:spPr>
          <a:xfrm>
            <a:off x="2284047" y="3519525"/>
            <a:ext cx="3001017" cy="2799650"/>
          </a:xfrm>
          <a:prstGeom prst="rect">
            <a:avLst/>
          </a:prstGeom>
          <a:ln/>
        </p:spPr>
        <p:style>
          <a:lnRef idx="2">
            <a:schemeClr val="accent3"/>
          </a:lnRef>
          <a:fillRef idx="1">
            <a:schemeClr val="lt1"/>
          </a:fillRef>
          <a:effectRef idx="0">
            <a:schemeClr val="accent3"/>
          </a:effectRef>
          <a:fontRef idx="minor">
            <a:schemeClr val="dk1"/>
          </a:fontRef>
        </p:style>
      </p:pic>
      <p:pic>
        <p:nvPicPr>
          <p:cNvPr id="16" name="Picture 2">
            <a:extLst>
              <a:ext uri="{FF2B5EF4-FFF2-40B4-BE49-F238E27FC236}">
                <a16:creationId xmlns:a16="http://schemas.microsoft.com/office/drawing/2014/main" id="{20E9C54C-94DF-4D4D-A929-DA6389E566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3553" y="4036998"/>
            <a:ext cx="3927475" cy="1431925"/>
          </a:xfrm>
          <a:prstGeom prst="rect">
            <a:avLst/>
          </a:prstGeom>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50618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8" name="Cuadro de texto 1">
            <a:extLst>
              <a:ext uri="{FF2B5EF4-FFF2-40B4-BE49-F238E27FC236}">
                <a16:creationId xmlns:a16="http://schemas.microsoft.com/office/drawing/2014/main" id="{44C1CD7B-02E3-4C27-B9D8-96FE3DC4F04C}"/>
              </a:ext>
            </a:extLst>
          </p:cNvPr>
          <p:cNvSpPr txBox="1"/>
          <p:nvPr/>
        </p:nvSpPr>
        <p:spPr>
          <a:xfrm>
            <a:off x="4418167" y="1143755"/>
            <a:ext cx="4845708" cy="246221"/>
          </a:xfrm>
          <a:prstGeom prst="rect">
            <a:avLst/>
          </a:prstGeom>
          <a:noFill/>
        </p:spPr>
        <p:txBody>
          <a:bodyPr wrap="square" lIns="0" tIns="0" rIns="0" bIns="0" rtlCol="0">
            <a:spAutoFit/>
          </a:bodyPr>
          <a:lstStyle/>
          <a:p>
            <a:pPr algn="ctr" rtl="0"/>
            <a:r>
              <a:rPr lang="es-ES" sz="1600" b="1" dirty="0">
                <a:solidFill>
                  <a:srgbClr val="002060"/>
                </a:solidFill>
                <a:latin typeface="Arial" panose="020B0604020202020204" pitchFamily="34" charset="0"/>
                <a:cs typeface="Arial" panose="020B0604020202020204" pitchFamily="34" charset="0"/>
              </a:rPr>
              <a:t>INTERVENCIÓN</a:t>
            </a:r>
          </a:p>
        </p:txBody>
      </p:sp>
      <p:sp>
        <p:nvSpPr>
          <p:cNvPr id="10" name="CuadroTexto 9">
            <a:extLst>
              <a:ext uri="{FF2B5EF4-FFF2-40B4-BE49-F238E27FC236}">
                <a16:creationId xmlns:a16="http://schemas.microsoft.com/office/drawing/2014/main" id="{DF05F1D0-3DF1-49F5-A7B2-93A8B6E49178}"/>
              </a:ext>
            </a:extLst>
          </p:cNvPr>
          <p:cNvSpPr txBox="1"/>
          <p:nvPr/>
        </p:nvSpPr>
        <p:spPr>
          <a:xfrm>
            <a:off x="6841021" y="2042445"/>
            <a:ext cx="4627113" cy="4016484"/>
          </a:xfrm>
          <a:prstGeom prst="rect">
            <a:avLst/>
          </a:prstGeom>
          <a:noFill/>
        </p:spPr>
        <p:txBody>
          <a:bodyPr wrap="square" rtlCol="0">
            <a:spAutoFit/>
          </a:bodyPr>
          <a:lstStyle/>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CALIDAD DEL AGUA SUMINISTRADA EN RED DE DISTRIBUCION</a:t>
            </a:r>
          </a:p>
          <a:p>
            <a:pPr marL="342900" indent="-342900" algn="just">
              <a:spcBef>
                <a:spcPts val="200"/>
              </a:spcBef>
              <a:spcAft>
                <a:spcPts val="200"/>
              </a:spcAft>
              <a:buFontTx/>
              <a:buAutoNum type="arabicPeriod"/>
            </a:pPr>
            <a:r>
              <a:rPr lang="es-CO" sz="1100" dirty="0">
                <a:latin typeface="Arial" panose="020B0604020202020204" pitchFamily="34" charset="0"/>
                <a:cs typeface="Arial" panose="020B0604020202020204" pitchFamily="34" charset="0"/>
              </a:rPr>
              <a:t>PRESIONES MINIMAS BAJAS DEL SERVICIO DE ACUEDUCTO</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FALTA DE MACROMEDICION </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PLANTA DE POTABLIZACION</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CATASTRO DE REDES</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MICROMEDICION</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MANUAL DE OPERACIONES</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VULNERABILIDAD DEL SISTEMA</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SISTEMA TARIFARIO</a:t>
            </a:r>
          </a:p>
          <a:p>
            <a:pPr marL="342900" indent="-342900" algn="just">
              <a:spcBef>
                <a:spcPts val="200"/>
              </a:spcBef>
              <a:spcAft>
                <a:spcPts val="200"/>
              </a:spcAft>
              <a:buFontTx/>
              <a:buAutoNum type="arabicPeriod"/>
            </a:pPr>
            <a:r>
              <a:rPr lang="es-CO" sz="1100" dirty="0">
                <a:latin typeface="Arial" panose="020B0604020202020204" pitchFamily="34" charset="0"/>
                <a:cs typeface="Arial" panose="020B0604020202020204" pitchFamily="34" charset="0"/>
              </a:rPr>
              <a:t>INCUMPLIMIENTO EN EL CARGUE DE LA INFORMACION AL SISTEMA UNICO DE INFORMACION SUI</a:t>
            </a:r>
          </a:p>
          <a:p>
            <a:pPr marL="342900" indent="-342900" algn="just">
              <a:spcBef>
                <a:spcPts val="200"/>
              </a:spcBef>
              <a:spcAft>
                <a:spcPts val="200"/>
              </a:spcAft>
              <a:buAutoNum type="arabicPeriod"/>
            </a:pPr>
            <a:r>
              <a:rPr lang="es-CO" sz="1100" dirty="0">
                <a:latin typeface="Arial" panose="020B0604020202020204" pitchFamily="34" charset="0"/>
                <a:cs typeface="Arial" panose="020B0604020202020204" pitchFamily="34" charset="0"/>
              </a:rPr>
              <a:t>CUENTAS POR PAGAR</a:t>
            </a:r>
          </a:p>
          <a:p>
            <a:endParaRPr lang="es-CO" sz="1100" dirty="0">
              <a:latin typeface="Arial" panose="020B0604020202020204" pitchFamily="34" charset="0"/>
              <a:cs typeface="Arial" panose="020B0604020202020204" pitchFamily="34" charset="0"/>
            </a:endParaRPr>
          </a:p>
          <a:p>
            <a:endParaRPr lang="es-CO" sz="1100" b="1" dirty="0">
              <a:latin typeface="Arial" panose="020B0604020202020204" pitchFamily="34" charset="0"/>
              <a:cs typeface="Arial" panose="020B0604020202020204" pitchFamily="34" charset="0"/>
            </a:endParaRPr>
          </a:p>
          <a:p>
            <a:endParaRPr lang="es-CO" sz="1100" b="1" dirty="0">
              <a:latin typeface="Arial" panose="020B0604020202020204" pitchFamily="34" charset="0"/>
              <a:cs typeface="Arial" panose="020B0604020202020204" pitchFamily="34" charset="0"/>
            </a:endParaRPr>
          </a:p>
          <a:p>
            <a:endParaRPr lang="es-CO" sz="11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s-CO" sz="11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s-CO" sz="11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CBED3083-D142-4F77-9114-94DD397CC714}"/>
              </a:ext>
            </a:extLst>
          </p:cNvPr>
          <p:cNvSpPr txBox="1"/>
          <p:nvPr/>
        </p:nvSpPr>
        <p:spPr>
          <a:xfrm>
            <a:off x="2021747" y="1664273"/>
            <a:ext cx="4627113" cy="4493538"/>
          </a:xfrm>
          <a:prstGeom prst="rect">
            <a:avLst/>
          </a:prstGeom>
          <a:noFill/>
        </p:spPr>
        <p:txBody>
          <a:bodyPr wrap="square" rtlCol="0">
            <a:spAutoFit/>
          </a:bodyPr>
          <a:lstStyle/>
          <a:p>
            <a:pPr algn="just"/>
            <a:r>
              <a:rPr lang="es-CO" sz="1100" dirty="0">
                <a:latin typeface="Arial" panose="020B0604020202020204" pitchFamily="34" charset="0"/>
                <a:cs typeface="Arial" panose="020B0604020202020204" pitchFamily="34" charset="0"/>
              </a:rPr>
              <a:t>ESPUFLAN ESP fue tomada en posesión por la Superintendencia de Servicios Públicos Domiciliarios en la modalidad de fines liquidatarios – etapa de administración temporal, mediante Resolución SSPD 20151300015835 del 16 de junio de 2015, por encontrarse incursa en las causales 59.1 59.3 y 59.7 del artículo 59 de la Ley 142 de 1994.</a:t>
            </a:r>
            <a:br>
              <a:rPr lang="es-CO" sz="1100" dirty="0">
                <a:latin typeface="Arial" panose="020B0604020202020204" pitchFamily="34" charset="0"/>
                <a:cs typeface="Arial" panose="020B0604020202020204" pitchFamily="34" charset="0"/>
              </a:rPr>
            </a:br>
            <a:br>
              <a:rPr lang="es-CO" sz="1100" dirty="0">
                <a:latin typeface="Arial" panose="020B0604020202020204" pitchFamily="34" charset="0"/>
                <a:cs typeface="Arial" panose="020B0604020202020204" pitchFamily="34" charset="0"/>
              </a:rPr>
            </a:br>
            <a:r>
              <a:rPr lang="es-CO" sz="1100" dirty="0">
                <a:latin typeface="Arial" panose="020B0604020202020204" pitchFamily="34" charset="0"/>
                <a:cs typeface="Arial" panose="020B0604020202020204" pitchFamily="34" charset="0"/>
              </a:rPr>
              <a:t>Dentro de los aspectos a destacar de ESPUFLAN ESP, se resalta un activo cercano a los $3.761.664.482 y un pasivo aproximado de $15.450.935.391 de los cuales $11.030.293.753 corresponden a deudas </a:t>
            </a:r>
            <a:r>
              <a:rPr lang="es-CO" sz="1100" dirty="0" err="1">
                <a:latin typeface="Arial" panose="020B0604020202020204" pitchFamily="34" charset="0"/>
                <a:cs typeface="Arial" panose="020B0604020202020204" pitchFamily="34" charset="0"/>
              </a:rPr>
              <a:t>pretoma</a:t>
            </a:r>
            <a:r>
              <a:rPr lang="es-CO" sz="1100" dirty="0">
                <a:latin typeface="Arial" panose="020B0604020202020204" pitchFamily="34" charset="0"/>
                <a:cs typeface="Arial" panose="020B0604020202020204" pitchFamily="34" charset="0"/>
              </a:rPr>
              <a:t>, más créditos al Fondo Empresarial por valor de $4.144.000.000. Presenta una facturación promedio aproximada de $400.497.354 mensuales, cuyo porcentaje de recaudo se ubica en cerca del 78,2%. Sus gastos administrativos totales mensuales son de alrededor de $124.024.346 y sus costos operativos ascienden mensualmente a la suma de $335.676.749 en promedio Cifras representativas de mayo de 2019.</a:t>
            </a:r>
          </a:p>
          <a:p>
            <a:pPr algn="just"/>
            <a:br>
              <a:rPr lang="es-CO" sz="1100" dirty="0">
                <a:latin typeface="Arial" panose="020B0604020202020204" pitchFamily="34" charset="0"/>
                <a:cs typeface="Arial" panose="020B0604020202020204" pitchFamily="34" charset="0"/>
              </a:rPr>
            </a:br>
            <a:r>
              <a:rPr lang="es-CO" sz="1100" dirty="0">
                <a:latin typeface="Arial" panose="020B0604020202020204" pitchFamily="34" charset="0"/>
                <a:cs typeface="Arial" panose="020B0604020202020204" pitchFamily="34" charset="0"/>
              </a:rPr>
              <a:t>De acuerdo con los resultados de vigilancia e inspección efectuados a ESPUFLAN E.S.P., se evidencio que la situación técnica, operativa y financiera de la Empresa fue critica en relación con los servicios públicos domiciliarios que presta, poniendo en riesgo la prestación del servicio a los habitantes de Flandes en cuanto a calidad, continuidad e incumplimiento de sus obligaciones legales con base en los siguientes hechos:</a:t>
            </a:r>
          </a:p>
          <a:p>
            <a:pPr algn="just"/>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54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6044460"/>
            <a:ext cx="2038403" cy="7011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75574"/>
            <a:ext cx="3124513" cy="54353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07562FB7-3EAB-4030-829F-5EB3826D5C0B}"/>
              </a:ext>
            </a:extLst>
          </p:cNvPr>
          <p:cNvSpPr/>
          <p:nvPr/>
        </p:nvSpPr>
        <p:spPr>
          <a:xfrm>
            <a:off x="1689908" y="1028154"/>
            <a:ext cx="9777842" cy="3139321"/>
          </a:xfrm>
          <a:prstGeom prst="rect">
            <a:avLst/>
          </a:prstGeom>
        </p:spPr>
        <p:txBody>
          <a:bodyPr wrap="square">
            <a:spAutoFit/>
          </a:bodyPr>
          <a:lstStyle/>
          <a:p>
            <a:pPr algn="ctr"/>
            <a:r>
              <a:rPr lang="es-CO" sz="1600" b="1" u="sng" dirty="0">
                <a:solidFill>
                  <a:srgbClr val="002060"/>
                </a:solidFill>
                <a:latin typeface="Arial" panose="020B0604020202020204" pitchFamily="34" charset="0"/>
                <a:cs typeface="Arial" panose="020B0604020202020204" pitchFamily="34" charset="0"/>
              </a:rPr>
              <a:t>acciones de mejora</a:t>
            </a:r>
          </a:p>
          <a:p>
            <a:endParaRPr lang="es-CO" sz="1400" b="1" u="sng" dirty="0">
              <a:solidFill>
                <a:srgbClr val="002060"/>
              </a:solidFill>
              <a:latin typeface="Arial" panose="020B0604020202020204" pitchFamily="34" charset="0"/>
              <a:cs typeface="Arial" panose="020B0604020202020204" pitchFamily="34" charset="0"/>
            </a:endParaRPr>
          </a:p>
          <a:p>
            <a:r>
              <a:rPr lang="es-CO" sz="1400" b="1" dirty="0">
                <a:latin typeface="Arial" panose="020B0604020202020204" pitchFamily="34" charset="0"/>
                <a:cs typeface="Arial" panose="020B0604020202020204" pitchFamily="34" charset="0"/>
              </a:rPr>
              <a:t>1. CALIDAD DEL AGUA SUMINISTRADA EN RED DE DISTRIBUCIÓN</a:t>
            </a:r>
          </a:p>
          <a:p>
            <a:endParaRPr lang="es-CO" sz="14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CO" sz="1400" dirty="0">
                <a:latin typeface="Arial" panose="020B0604020202020204" pitchFamily="34" charset="0"/>
                <a:cs typeface="Arial" panose="020B0604020202020204" pitchFamily="34" charset="0"/>
              </a:rPr>
              <a:t>Se realizo regulación y control en el suministro de elementos químicos para el tratamiento del agua cruda, se relazó contratación de un laboratorio externo para la toma y análisis de muestras de agua potable en las instalaciones de la PTAP, aumentando en la frecuencia de toma de muestras para cálculo del IRCA y contra muestreo con la secretaría de salud del Tolima, al igual que de las tomas de pruebas de jarras en el laboratorio por turnos de trabajo lográndose una disminución de valores de IRCA a una clasificación de </a:t>
            </a:r>
            <a:r>
              <a:rPr lang="es-CO" sz="1400" b="1" dirty="0">
                <a:latin typeface="Arial" panose="020B0604020202020204" pitchFamily="34" charset="0"/>
                <a:cs typeface="Arial" panose="020B0604020202020204" pitchFamily="34" charset="0"/>
              </a:rPr>
              <a:t>sin riesgo.</a:t>
            </a:r>
          </a:p>
          <a:p>
            <a:pPr marL="285750" indent="-285750" algn="just">
              <a:buFont typeface="Arial" panose="020B0604020202020204" pitchFamily="34" charset="0"/>
              <a:buChar char="•"/>
            </a:pPr>
            <a:endParaRPr lang="es-CO" sz="1400" b="1" dirty="0"/>
          </a:p>
          <a:p>
            <a:pPr algn="just"/>
            <a:endParaRPr lang="es-CO" sz="1400" dirty="0">
              <a:latin typeface="Arial" panose="020B0604020202020204" pitchFamily="34" charset="0"/>
              <a:cs typeface="Arial" panose="020B0604020202020204" pitchFamily="34" charset="0"/>
            </a:endParaRPr>
          </a:p>
          <a:p>
            <a:pPr algn="just"/>
            <a:endParaRPr lang="es-CO" sz="1400" dirty="0">
              <a:latin typeface="Arial" panose="020B0604020202020204" pitchFamily="34" charset="0"/>
              <a:cs typeface="Arial" panose="020B0604020202020204" pitchFamily="34" charset="0"/>
            </a:endParaRPr>
          </a:p>
          <a:p>
            <a:pPr algn="just"/>
            <a:endParaRPr lang="es-CO" sz="1400" b="1" dirty="0"/>
          </a:p>
          <a:p>
            <a:pPr algn="just"/>
            <a:endParaRPr lang="es-CO" sz="1400" b="1" dirty="0"/>
          </a:p>
        </p:txBody>
      </p:sp>
      <p:pic>
        <p:nvPicPr>
          <p:cNvPr id="3074" name="Gráfico 2" descr="image001">
            <a:extLst>
              <a:ext uri="{FF2B5EF4-FFF2-40B4-BE49-F238E27FC236}">
                <a16:creationId xmlns:a16="http://schemas.microsoft.com/office/drawing/2014/main" id="{EB1CDBA1-840D-4076-A091-0D0E61971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7026" y="3116746"/>
            <a:ext cx="5830315" cy="2811267"/>
          </a:xfrm>
          <a:prstGeom prst="rect">
            <a:avLst/>
          </a:prstGeom>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1143758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1D87F3A5-018A-4E36-9D75-5ADE88D62792}"/>
              </a:ext>
            </a:extLst>
          </p:cNvPr>
          <p:cNvSpPr txBox="1"/>
          <p:nvPr/>
        </p:nvSpPr>
        <p:spPr>
          <a:xfrm>
            <a:off x="1691640" y="1047413"/>
            <a:ext cx="6471038" cy="3600986"/>
          </a:xfrm>
          <a:prstGeom prst="rect">
            <a:avLst/>
          </a:prstGeom>
          <a:noFill/>
        </p:spPr>
        <p:txBody>
          <a:bodyPr wrap="square" rtlCol="0">
            <a:spAutoFit/>
          </a:bodyPr>
          <a:lstStyle/>
          <a:p>
            <a:pPr algn="just"/>
            <a:endParaRPr lang="es-CO" b="1" dirty="0">
              <a:latin typeface="Arial" panose="020B0604020202020204" pitchFamily="34" charset="0"/>
              <a:cs typeface="Arial" panose="020B0604020202020204" pitchFamily="34" charset="0"/>
            </a:endParaRPr>
          </a:p>
          <a:p>
            <a:pPr algn="just"/>
            <a:r>
              <a:rPr lang="es-CO" b="1" dirty="0">
                <a:latin typeface="Arial" panose="020B0604020202020204" pitchFamily="34" charset="0"/>
                <a:cs typeface="Arial" panose="020B0604020202020204" pitchFamily="34" charset="0"/>
              </a:rPr>
              <a:t>2</a:t>
            </a:r>
            <a:r>
              <a:rPr lang="es-CO" dirty="0">
                <a:latin typeface="Arial" panose="020B0604020202020204" pitchFamily="34" charset="0"/>
                <a:cs typeface="Arial" panose="020B0604020202020204" pitchFamily="34" charset="0"/>
              </a:rPr>
              <a:t>. </a:t>
            </a:r>
            <a:r>
              <a:rPr lang="es-CO" sz="1400" b="1" dirty="0">
                <a:latin typeface="Arial" panose="020B0604020202020204" pitchFamily="34" charset="0"/>
                <a:cs typeface="Arial" panose="020B0604020202020204" pitchFamily="34" charset="0"/>
              </a:rPr>
              <a:t>PRESIONES MÍNIMAS BAJAS DEL SERVICIO DE ACUEDUCTO</a:t>
            </a:r>
          </a:p>
          <a:p>
            <a:pPr algn="just"/>
            <a:endParaRPr lang="es-CO"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CO" sz="1400" dirty="0">
                <a:latin typeface="Arial" panose="020B0604020202020204" pitchFamily="34" charset="0"/>
                <a:cs typeface="Arial" panose="020B0604020202020204" pitchFamily="34" charset="0"/>
              </a:rPr>
              <a:t>Mantenimiento preventivo y correctivo de los motores de succión e impulsión en la PTAP con el fin de garantizar las presiones a las líneas de distribución.</a:t>
            </a:r>
          </a:p>
          <a:p>
            <a:pPr algn="just"/>
            <a:endParaRPr lang="es-CO"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CO" sz="1400" dirty="0">
                <a:latin typeface="Arial" panose="020B0604020202020204" pitchFamily="34" charset="0"/>
                <a:cs typeface="Arial" panose="020B0604020202020204" pitchFamily="34" charset="0"/>
              </a:rPr>
              <a:t>Rehabilitaciones por roturas e insuficiencia de diámetros en las líneas de distribución.</a:t>
            </a:r>
          </a:p>
          <a:p>
            <a:pPr marL="285750" indent="-285750" algn="just">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algn="just"/>
            <a:endParaRPr lang="es-CO"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algn="just"/>
            <a:endParaRPr lang="es-CO" dirty="0">
              <a:latin typeface="Arial" panose="020B0604020202020204" pitchFamily="34" charset="0"/>
              <a:cs typeface="Arial" panose="020B0604020202020204" pitchFamily="34" charset="0"/>
            </a:endParaRPr>
          </a:p>
          <a:p>
            <a:endParaRPr lang="es-CO" dirty="0"/>
          </a:p>
        </p:txBody>
      </p:sp>
      <p:pic>
        <p:nvPicPr>
          <p:cNvPr id="10" name="Imagen 9">
            <a:extLst>
              <a:ext uri="{FF2B5EF4-FFF2-40B4-BE49-F238E27FC236}">
                <a16:creationId xmlns:a16="http://schemas.microsoft.com/office/drawing/2014/main" id="{A281B27D-2B23-481E-A33A-34E1679117D9}"/>
              </a:ext>
            </a:extLst>
          </p:cNvPr>
          <p:cNvPicPr>
            <a:picLocks noChangeAspect="1"/>
          </p:cNvPicPr>
          <p:nvPr/>
        </p:nvPicPr>
        <p:blipFill>
          <a:blip r:embed="rId6"/>
          <a:stretch>
            <a:fillRect/>
          </a:stretch>
        </p:blipFill>
        <p:spPr>
          <a:xfrm>
            <a:off x="8556770" y="1015030"/>
            <a:ext cx="2227601" cy="2407183"/>
          </a:xfrm>
          <a:prstGeom prst="rect">
            <a:avLst/>
          </a:prstGeom>
        </p:spPr>
        <p:style>
          <a:lnRef idx="2">
            <a:schemeClr val="accent3"/>
          </a:lnRef>
          <a:fillRef idx="1">
            <a:schemeClr val="lt1"/>
          </a:fillRef>
          <a:effectRef idx="0">
            <a:schemeClr val="accent3"/>
          </a:effectRef>
          <a:fontRef idx="minor">
            <a:schemeClr val="dk1"/>
          </a:fontRef>
        </p:style>
      </p:pic>
      <p:sp>
        <p:nvSpPr>
          <p:cNvPr id="11" name="CuadroTexto 10">
            <a:extLst>
              <a:ext uri="{FF2B5EF4-FFF2-40B4-BE49-F238E27FC236}">
                <a16:creationId xmlns:a16="http://schemas.microsoft.com/office/drawing/2014/main" id="{52050F49-46ED-4A34-BCD3-9B0C9F85E1FA}"/>
              </a:ext>
            </a:extLst>
          </p:cNvPr>
          <p:cNvSpPr txBox="1"/>
          <p:nvPr/>
        </p:nvSpPr>
        <p:spPr>
          <a:xfrm>
            <a:off x="1691640" y="3737493"/>
            <a:ext cx="4787907" cy="2616101"/>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3</a:t>
            </a:r>
            <a:r>
              <a:rPr lang="es-CO" sz="1400" dirty="0">
                <a:latin typeface="Arial" panose="020B0604020202020204" pitchFamily="34" charset="0"/>
                <a:cs typeface="Arial" panose="020B0604020202020204" pitchFamily="34" charset="0"/>
              </a:rPr>
              <a:t>. </a:t>
            </a:r>
            <a:r>
              <a:rPr lang="es-CO" sz="1400" b="1" dirty="0">
                <a:latin typeface="Arial" panose="020B0604020202020204" pitchFamily="34" charset="0"/>
                <a:cs typeface="Arial" panose="020B0604020202020204" pitchFamily="34" charset="0"/>
              </a:rPr>
              <a:t>FALTA DE MACROMEDICION </a:t>
            </a:r>
          </a:p>
          <a:p>
            <a:endParaRPr lang="es-CO" sz="1400" dirty="0">
              <a:latin typeface="Arial" panose="020B0604020202020204" pitchFamily="34" charset="0"/>
              <a:cs typeface="Arial" panose="020B0604020202020204" pitchFamily="34" charset="0"/>
            </a:endParaRPr>
          </a:p>
          <a:p>
            <a:pPr algn="just"/>
            <a:r>
              <a:rPr lang="es-CO" sz="1400" dirty="0">
                <a:latin typeface="Arial" panose="020B0604020202020204" pitchFamily="34" charset="0"/>
                <a:cs typeface="Arial" panose="020B0604020202020204" pitchFamily="34" charset="0"/>
              </a:rPr>
              <a:t>Se realizo </a:t>
            </a:r>
            <a:r>
              <a:rPr lang="es-ES" sz="1400" dirty="0">
                <a:latin typeface="Arial" panose="020B0604020202020204" pitchFamily="34" charset="0"/>
                <a:cs typeface="Arial" panose="020B0604020202020204" pitchFamily="34" charset="0"/>
              </a:rPr>
              <a:t>la instalación de 2 Macromedidores de 12” a la salida de la Planta de Tratamiento de agua potable, con una inversión de $60 millones.</a:t>
            </a:r>
          </a:p>
          <a:p>
            <a:endParaRPr lang="es-ES" dirty="0">
              <a:latin typeface="Arial" panose="020B0604020202020204" pitchFamily="34" charset="0"/>
              <a:cs typeface="Arial" panose="020B0604020202020204" pitchFamily="34" charset="0"/>
            </a:endParaRPr>
          </a:p>
          <a:p>
            <a:endParaRPr lang="es-ES" dirty="0">
              <a:latin typeface="Calibri" panose="020F0502020204030204" pitchFamily="34" charset="0"/>
              <a:cs typeface="Calibri" panose="020F050202020403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p>
        </p:txBody>
      </p:sp>
      <p:pic>
        <p:nvPicPr>
          <p:cNvPr id="12" name="Imagen 11">
            <a:extLst>
              <a:ext uri="{FF2B5EF4-FFF2-40B4-BE49-F238E27FC236}">
                <a16:creationId xmlns:a16="http://schemas.microsoft.com/office/drawing/2014/main" id="{CF986E59-B653-453F-912A-5E905C30FDEE}"/>
              </a:ext>
            </a:extLst>
          </p:cNvPr>
          <p:cNvPicPr>
            <a:picLocks noChangeAspect="1"/>
          </p:cNvPicPr>
          <p:nvPr/>
        </p:nvPicPr>
        <p:blipFill>
          <a:blip r:embed="rId7"/>
          <a:stretch>
            <a:fillRect/>
          </a:stretch>
        </p:blipFill>
        <p:spPr>
          <a:xfrm>
            <a:off x="7906049" y="3579713"/>
            <a:ext cx="3252415" cy="2407190"/>
          </a:xfrm>
          <a:prstGeom prst="rect">
            <a:avLst/>
          </a:prstGeom>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918153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36608834-EAF7-4196-BA52-8A09EDCA5310}"/>
              </a:ext>
            </a:extLst>
          </p:cNvPr>
          <p:cNvSpPr txBox="1"/>
          <p:nvPr/>
        </p:nvSpPr>
        <p:spPr>
          <a:xfrm>
            <a:off x="1427267" y="1096783"/>
            <a:ext cx="4757548" cy="1384995"/>
          </a:xfrm>
          <a:prstGeom prst="rect">
            <a:avLst/>
          </a:prstGeom>
          <a:noFill/>
        </p:spPr>
        <p:txBody>
          <a:bodyPr wrap="square" rtlCol="0">
            <a:spAutoFit/>
          </a:bodyPr>
          <a:lstStyle/>
          <a:p>
            <a:r>
              <a:rPr lang="es-CO" sz="1400" b="1" dirty="0">
                <a:latin typeface="Arial" panose="020B0604020202020204" pitchFamily="34" charset="0"/>
                <a:cs typeface="Arial" panose="020B0604020202020204" pitchFamily="34" charset="0"/>
              </a:rPr>
              <a:t>4. PLANTA DE POTABILIZACIÓN</a:t>
            </a:r>
          </a:p>
          <a:p>
            <a:endParaRPr lang="es-CO" sz="14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CO" sz="1400" dirty="0">
                <a:latin typeface="Arial" panose="020B0604020202020204" pitchFamily="34" charset="0"/>
                <a:cs typeface="Arial" panose="020B0604020202020204" pitchFamily="34" charset="0"/>
              </a:rPr>
              <a:t>Ejecución del Plan de Mantenimiento de Bombas y motores PTAP,  Revisión de Válvulas y monitoreo a la operatividad hidráulica de la red y Adquisición de nuevos cilindros de cloro gaseoso.</a:t>
            </a:r>
          </a:p>
        </p:txBody>
      </p:sp>
      <p:pic>
        <p:nvPicPr>
          <p:cNvPr id="14" name="Imagen 13">
            <a:extLst>
              <a:ext uri="{FF2B5EF4-FFF2-40B4-BE49-F238E27FC236}">
                <a16:creationId xmlns:a16="http://schemas.microsoft.com/office/drawing/2014/main" id="{B41FBAEC-60EC-4315-9621-73A1D507BF51}"/>
              </a:ext>
            </a:extLst>
          </p:cNvPr>
          <p:cNvPicPr>
            <a:picLocks noChangeAspect="1"/>
          </p:cNvPicPr>
          <p:nvPr/>
        </p:nvPicPr>
        <p:blipFill>
          <a:blip r:embed="rId6"/>
          <a:stretch>
            <a:fillRect/>
          </a:stretch>
        </p:blipFill>
        <p:spPr>
          <a:xfrm>
            <a:off x="6265276" y="1352010"/>
            <a:ext cx="2184562" cy="1584455"/>
          </a:xfrm>
          <a:prstGeom prst="rect">
            <a:avLst/>
          </a:prstGeom>
          <a:ln/>
        </p:spPr>
        <p:style>
          <a:lnRef idx="2">
            <a:schemeClr val="accent3"/>
          </a:lnRef>
          <a:fillRef idx="1">
            <a:schemeClr val="lt1"/>
          </a:fillRef>
          <a:effectRef idx="0">
            <a:schemeClr val="accent3"/>
          </a:effectRef>
          <a:fontRef idx="minor">
            <a:schemeClr val="dk1"/>
          </a:fontRef>
        </p:style>
      </p:pic>
      <p:pic>
        <p:nvPicPr>
          <p:cNvPr id="15" name="Imagen 14">
            <a:extLst>
              <a:ext uri="{FF2B5EF4-FFF2-40B4-BE49-F238E27FC236}">
                <a16:creationId xmlns:a16="http://schemas.microsoft.com/office/drawing/2014/main" id="{CFC230D5-C9AB-4C59-87F5-F38EB5E4C0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610761" y="1338555"/>
            <a:ext cx="2031586" cy="1611363"/>
          </a:xfrm>
          <a:prstGeom prst="rect">
            <a:avLst/>
          </a:prstGeom>
          <a:ln/>
        </p:spPr>
        <p:style>
          <a:lnRef idx="2">
            <a:schemeClr val="accent3"/>
          </a:lnRef>
          <a:fillRef idx="1">
            <a:schemeClr val="lt1"/>
          </a:fillRef>
          <a:effectRef idx="0">
            <a:schemeClr val="accent3"/>
          </a:effectRef>
          <a:fontRef idx="minor">
            <a:schemeClr val="dk1"/>
          </a:fontRef>
        </p:style>
      </p:pic>
      <p:sp>
        <p:nvSpPr>
          <p:cNvPr id="11" name="CuadroTexto 10">
            <a:extLst>
              <a:ext uri="{FF2B5EF4-FFF2-40B4-BE49-F238E27FC236}">
                <a16:creationId xmlns:a16="http://schemas.microsoft.com/office/drawing/2014/main" id="{EA3C7CB1-D629-45E6-A2B0-FE153E1D0DD0}"/>
              </a:ext>
            </a:extLst>
          </p:cNvPr>
          <p:cNvSpPr txBox="1"/>
          <p:nvPr/>
        </p:nvSpPr>
        <p:spPr>
          <a:xfrm>
            <a:off x="1427267" y="2936465"/>
            <a:ext cx="9647339" cy="3108543"/>
          </a:xfrm>
          <a:prstGeom prst="rect">
            <a:avLst/>
          </a:prstGeom>
          <a:noFill/>
        </p:spPr>
        <p:txBody>
          <a:bodyPr wrap="square" rtlCol="0">
            <a:spAutoFit/>
          </a:bodyPr>
          <a:lstStyle/>
          <a:p>
            <a:r>
              <a:rPr lang="es-CO" sz="1400" b="1" dirty="0">
                <a:latin typeface="Arial" panose="020B0604020202020204" pitchFamily="34" charset="0"/>
                <a:cs typeface="Arial" panose="020B0604020202020204" pitchFamily="34" charset="0"/>
              </a:rPr>
              <a:t>5. CATASTRO DE REDES</a:t>
            </a:r>
          </a:p>
          <a:p>
            <a:endParaRPr lang="it-IT" sz="1400" dirty="0">
              <a:latin typeface="Arial" panose="020B0604020202020204" pitchFamily="34" charset="0"/>
              <a:cs typeface="Arial" panose="020B0604020202020204" pitchFamily="34" charset="0"/>
            </a:endParaRPr>
          </a:p>
          <a:p>
            <a:pPr algn="just"/>
            <a:r>
              <a:rPr lang="it-IT" sz="1400" dirty="0">
                <a:latin typeface="Arial" panose="020B0604020202020204" pitchFamily="34" charset="0"/>
                <a:cs typeface="Arial" panose="020B0604020202020204" pitchFamily="34" charset="0"/>
              </a:rPr>
              <a:t>Se realizo contrato No. FB-003-015-2016 con la empresa INFORED a travez de FONDO EMPRESARIAL FIDUBOGOTA</a:t>
            </a:r>
          </a:p>
          <a:p>
            <a:pPr algn="just"/>
            <a:endParaRPr lang="es-ES" sz="1400" dirty="0">
              <a:latin typeface="Arial" panose="020B0604020202020204" pitchFamily="34" charset="0"/>
              <a:cs typeface="Arial" panose="020B0604020202020204" pitchFamily="34" charset="0"/>
            </a:endParaRPr>
          </a:p>
          <a:p>
            <a:pPr algn="just"/>
            <a:r>
              <a:rPr lang="es-ES" sz="1400" b="1" dirty="0">
                <a:latin typeface="Arial" panose="020B0604020202020204" pitchFamily="34" charset="0"/>
                <a:cs typeface="Arial" panose="020B0604020202020204" pitchFamily="34" charset="0"/>
              </a:rPr>
              <a:t>OBJETO: </a:t>
            </a:r>
            <a:r>
              <a:rPr lang="es-ES" sz="1400" dirty="0">
                <a:latin typeface="Arial" panose="020B0604020202020204" pitchFamily="34" charset="0"/>
                <a:cs typeface="Arial" panose="020B0604020202020204" pitchFamily="34" charset="0"/>
              </a:rPr>
              <a:t>ELABORACIÓN DEL CATASTRO DE REDES Y DE TODA LA INFRAESTRUCTURA AFECTA A LA PRESTACIÓN DEL SERVICIO DE ACUEDUCTO Y ALCANTARILLADO, ASÍ COMO DE SU VALORACIÓN EN LAS ÁREAS DE INFLUENCIA DE LA EMPRESA DE SERVICIOS PÚBLICOS DE FLANDES, TOLIMA – ESPUFLAN E.S.P. EN LA TOMA DE POSESIÓN EN LA MODALIDAD DE FINES LIQUIDATORIOS ATAPA DE ADMINISTRACIÓN</a:t>
            </a:r>
          </a:p>
          <a:p>
            <a:r>
              <a:rPr lang="es-ES" sz="1400" dirty="0">
                <a:latin typeface="Arial" panose="020B0604020202020204" pitchFamily="34" charset="0"/>
                <a:cs typeface="Arial" panose="020B0604020202020204" pitchFamily="34" charset="0"/>
              </a:rPr>
              <a:t>TEMPORAL.</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FECHA DE INICIO: 18/3/2016</a:t>
            </a:r>
          </a:p>
          <a:p>
            <a:r>
              <a:rPr lang="es-ES" sz="1400" dirty="0">
                <a:latin typeface="Arial" panose="020B0604020202020204" pitchFamily="34" charset="0"/>
                <a:cs typeface="Arial" panose="020B0604020202020204" pitchFamily="34" charset="0"/>
              </a:rPr>
              <a:t>FECHA DE TERMINACION: 18/11/2016</a:t>
            </a:r>
            <a:endParaRPr lang="es-CO" sz="1400" dirty="0">
              <a:latin typeface="Arial" panose="020B0604020202020204" pitchFamily="34" charset="0"/>
              <a:cs typeface="Arial" panose="020B0604020202020204" pitchFamily="34" charset="0"/>
            </a:endParaRPr>
          </a:p>
          <a:p>
            <a:endParaRPr lang="es-CO" sz="1400" dirty="0"/>
          </a:p>
        </p:txBody>
      </p:sp>
    </p:spTree>
    <p:extLst>
      <p:ext uri="{BB962C8B-B14F-4D97-AF65-F5344CB8AC3E}">
        <p14:creationId xmlns:p14="http://schemas.microsoft.com/office/powerpoint/2010/main" val="1271376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410EA3EF-AD1E-43B1-82AE-12F4957CF97C}"/>
              </a:ext>
            </a:extLst>
          </p:cNvPr>
          <p:cNvSpPr txBox="1"/>
          <p:nvPr/>
        </p:nvSpPr>
        <p:spPr>
          <a:xfrm>
            <a:off x="1677798" y="1180578"/>
            <a:ext cx="9480667" cy="5201424"/>
          </a:xfrm>
          <a:prstGeom prst="rect">
            <a:avLst/>
          </a:prstGeom>
          <a:noFill/>
        </p:spPr>
        <p:txBody>
          <a:bodyPr wrap="square" rtlCol="0">
            <a:spAutoFit/>
          </a:bodyPr>
          <a:lstStyle/>
          <a:p>
            <a:r>
              <a:rPr lang="es-CO" sz="1400" b="1" dirty="0">
                <a:latin typeface="Arial" panose="020B0604020202020204" pitchFamily="34" charset="0"/>
                <a:cs typeface="Arial" panose="020B0604020202020204" pitchFamily="34" charset="0"/>
              </a:rPr>
              <a:t>PLAN MAESTRO DE ACUEDUCTO Y ALCANTARILLADO</a:t>
            </a:r>
          </a:p>
          <a:p>
            <a:pPr algn="just"/>
            <a:endParaRPr lang="it-IT" dirty="0">
              <a:latin typeface="Arial" panose="020B0604020202020204" pitchFamily="34" charset="0"/>
              <a:cs typeface="Arial" panose="020B0604020202020204" pitchFamily="34" charset="0"/>
            </a:endParaRPr>
          </a:p>
          <a:p>
            <a:pPr lvl="0" algn="just"/>
            <a:r>
              <a:rPr lang="es-CO" sz="1400" dirty="0">
                <a:latin typeface="Arial" panose="020B0604020202020204" pitchFamily="34" charset="0"/>
                <a:cs typeface="Arial" panose="020B0604020202020204" pitchFamily="34" charset="0"/>
              </a:rPr>
              <a:t>La EMPRESA DE ACUEDUCTO, ALCANTARILLADO Y ASEO DEL TOLIMA EDAT S.A. E.S.P. OFICIAL suscribió con el Consultor IEH GRUCON S.A., el día 29 de diciembre de 2016, el Contrato No. C-092 de 2017 cuyo objeto es "Contratar la consultoría para la elaboración del plan maestro de los sistemas de acueducto y alcantarillado sanitario y pluvial del municipio de Flandes – Tolima”</a:t>
            </a:r>
          </a:p>
          <a:p>
            <a:pPr lvl="0" algn="just"/>
            <a:r>
              <a:rPr lang="es-CO" sz="1400" dirty="0">
                <a:latin typeface="Arial" panose="020B0604020202020204" pitchFamily="34" charset="0"/>
                <a:cs typeface="Arial" panose="020B0604020202020204" pitchFamily="34" charset="0"/>
              </a:rPr>
              <a:t> </a:t>
            </a:r>
          </a:p>
          <a:p>
            <a:endParaRPr lang="es-CO" sz="1400" dirty="0">
              <a:latin typeface="Arial" panose="020B0604020202020204" pitchFamily="34" charset="0"/>
              <a:cs typeface="Arial" panose="020B0604020202020204" pitchFamily="34" charset="0"/>
            </a:endParaRPr>
          </a:p>
          <a:p>
            <a:r>
              <a:rPr lang="es-CO" sz="1400" b="1" dirty="0">
                <a:latin typeface="Arial" panose="020B0604020202020204" pitchFamily="34" charset="0"/>
                <a:cs typeface="Arial" panose="020B0604020202020204" pitchFamily="34" charset="0"/>
              </a:rPr>
              <a:t>AVANCES:</a:t>
            </a:r>
          </a:p>
          <a:p>
            <a:endParaRPr lang="es-CO"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Entregaron Catastro de Usuarios. Actualmente en validación con base de datos Espuflan ESP.</a:t>
            </a:r>
            <a:endParaRPr lang="es-CO" sz="14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Se Priorizaron Estudios y Diseños de la red de alcantarillado pluvial del Barrio Triana, municipio de Flandes - Tolima (Abril 2018)</a:t>
            </a:r>
            <a:endParaRPr lang="es-CO" sz="14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Se priorizo la inversión en colectores pluviales y sanitarios del Barrio Triana y Las Ceibas, para generar mayor impacto en la prevención de inundaciones.(Suscripción del contrato N°294 del 2018 que tiene por objeto “construcción de un colector pluvial con cobertura parcial desde el barrio Triana hasta el barrio las rosas, recuperación de la vía y obras complementarias en el sector de car 8 entre calles 6 y 10 del municipio de Flandes – Tolima) valor $4,545,657,893</a:t>
            </a:r>
          </a:p>
          <a:p>
            <a:pPr marL="285750" lvl="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Actualmente el producto final se encuentra en proceso de revisión por parte de la interventoría.</a:t>
            </a:r>
            <a:endParaRPr lang="es-CO" sz="1400" dirty="0">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s-CO" sz="1400" dirty="0">
              <a:latin typeface="Calibri" panose="020F0502020204030204" pitchFamily="34" charset="0"/>
            </a:endParaRPr>
          </a:p>
          <a:p>
            <a:endParaRPr lang="es-CO" dirty="0"/>
          </a:p>
        </p:txBody>
      </p:sp>
    </p:spTree>
    <p:extLst>
      <p:ext uri="{BB962C8B-B14F-4D97-AF65-F5344CB8AC3E}">
        <p14:creationId xmlns:p14="http://schemas.microsoft.com/office/powerpoint/2010/main" val="372662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B20A3203-DFA6-43B6-91FD-0B1BA64C576E}"/>
              </a:ext>
            </a:extLst>
          </p:cNvPr>
          <p:cNvSpPr txBox="1"/>
          <p:nvPr/>
        </p:nvSpPr>
        <p:spPr>
          <a:xfrm>
            <a:off x="1476462" y="1328519"/>
            <a:ext cx="5494789" cy="1723549"/>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6</a:t>
            </a:r>
            <a:r>
              <a:rPr lang="es-CO" sz="1400" b="1" dirty="0">
                <a:latin typeface="Arial" panose="020B0604020202020204" pitchFamily="34" charset="0"/>
                <a:cs typeface="Arial" panose="020B0604020202020204" pitchFamily="34" charset="0"/>
              </a:rPr>
              <a:t>. MICROMEDICIÓN</a:t>
            </a:r>
          </a:p>
          <a:p>
            <a:endParaRPr lang="es-CO" sz="1400" b="1" dirty="0">
              <a:latin typeface="Arial" panose="020B0604020202020204" pitchFamily="34" charset="0"/>
              <a:cs typeface="Arial" panose="020B0604020202020204" pitchFamily="34" charset="0"/>
            </a:endParaRPr>
          </a:p>
          <a:p>
            <a:pPr algn="just"/>
            <a:r>
              <a:rPr lang="es-CO" sz="1400" dirty="0">
                <a:latin typeface="Arial" panose="020B0604020202020204" pitchFamily="34" charset="0"/>
                <a:cs typeface="Arial" panose="020B0604020202020204" pitchFamily="34" charset="0"/>
              </a:rPr>
              <a:t>la cobertura en Micromedición se encontraba sobre el 80%  y de acuerdo al programa de micro medición se ha logrado mejorar este indicador disminuyendo usuarios sin equipo de medida desde la intervención se han instalado 3,345 micromedidores.</a:t>
            </a:r>
          </a:p>
          <a:p>
            <a:pPr algn="just"/>
            <a:endParaRPr lang="es-CO" dirty="0">
              <a:latin typeface="Calibri" panose="020F0502020204030204" pitchFamily="34" charset="0"/>
              <a:cs typeface="Calibri" panose="020F0502020204030204" pitchFamily="34" charset="0"/>
            </a:endParaRPr>
          </a:p>
        </p:txBody>
      </p:sp>
      <p:pic>
        <p:nvPicPr>
          <p:cNvPr id="12" name="Imagen 11" descr="Imagen relacionada">
            <a:extLst>
              <a:ext uri="{FF2B5EF4-FFF2-40B4-BE49-F238E27FC236}">
                <a16:creationId xmlns:a16="http://schemas.microsoft.com/office/drawing/2014/main" id="{9B62BB1C-3EB9-4262-9FD6-B1254FB4D05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255617" y="1173124"/>
            <a:ext cx="1307770" cy="1216398"/>
          </a:xfrm>
          <a:prstGeom prst="rect">
            <a:avLst/>
          </a:prstGeom>
          <a:noFill/>
          <a:ln>
            <a:noFill/>
          </a:ln>
        </p:spPr>
      </p:pic>
      <p:graphicFrame>
        <p:nvGraphicFramePr>
          <p:cNvPr id="2" name="Tabla 1">
            <a:extLst>
              <a:ext uri="{FF2B5EF4-FFF2-40B4-BE49-F238E27FC236}">
                <a16:creationId xmlns:a16="http://schemas.microsoft.com/office/drawing/2014/main" id="{2FCEE2D3-D598-435F-AAF1-ADB067F37397}"/>
              </a:ext>
            </a:extLst>
          </p:cNvPr>
          <p:cNvGraphicFramePr>
            <a:graphicFrameLocks noGrp="1"/>
          </p:cNvGraphicFramePr>
          <p:nvPr>
            <p:extLst>
              <p:ext uri="{D42A27DB-BD31-4B8C-83A1-F6EECF244321}">
                <p14:modId xmlns:p14="http://schemas.microsoft.com/office/powerpoint/2010/main" val="3467065966"/>
              </p:ext>
            </p:extLst>
          </p:nvPr>
        </p:nvGraphicFramePr>
        <p:xfrm>
          <a:off x="7761516" y="2672767"/>
          <a:ext cx="1954508" cy="1281821"/>
        </p:xfrm>
        <a:graphic>
          <a:graphicData uri="http://schemas.openxmlformats.org/drawingml/2006/table">
            <a:tbl>
              <a:tblPr>
                <a:tableStyleId>{0505E3EF-67EA-436B-97B2-0124C06EBD24}</a:tableStyleId>
              </a:tblPr>
              <a:tblGrid>
                <a:gridCol w="977254">
                  <a:extLst>
                    <a:ext uri="{9D8B030D-6E8A-4147-A177-3AD203B41FA5}">
                      <a16:colId xmlns:a16="http://schemas.microsoft.com/office/drawing/2014/main" val="32896170"/>
                    </a:ext>
                  </a:extLst>
                </a:gridCol>
                <a:gridCol w="977254">
                  <a:extLst>
                    <a:ext uri="{9D8B030D-6E8A-4147-A177-3AD203B41FA5}">
                      <a16:colId xmlns:a16="http://schemas.microsoft.com/office/drawing/2014/main" val="2677475477"/>
                    </a:ext>
                  </a:extLst>
                </a:gridCol>
              </a:tblGrid>
              <a:tr h="207006">
                <a:tc gridSpan="2">
                  <a:txBody>
                    <a:bodyPr/>
                    <a:lstStyle/>
                    <a:p>
                      <a:pPr algn="ctr" fontAlgn="b"/>
                      <a:r>
                        <a:rPr lang="es-CO" sz="1000" u="none" strike="noStrike" dirty="0">
                          <a:effectLst/>
                          <a:latin typeface="Arial" panose="020B0604020202020204" pitchFamily="34" charset="0"/>
                          <a:cs typeface="Arial" panose="020B0604020202020204" pitchFamily="34" charset="0"/>
                        </a:rPr>
                        <a:t>Cobertura de Medición </a:t>
                      </a:r>
                      <a:endParaRPr lang="es-CO"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hMerge="1">
                  <a:txBody>
                    <a:bodyPr/>
                    <a:lstStyle/>
                    <a:p>
                      <a:endParaRPr lang="es-CO"/>
                    </a:p>
                  </a:txBody>
                  <a:tcPr/>
                </a:tc>
                <a:extLst>
                  <a:ext uri="{0D108BD9-81ED-4DB2-BD59-A6C34878D82A}">
                    <a16:rowId xmlns:a16="http://schemas.microsoft.com/office/drawing/2014/main" val="1286868097"/>
                  </a:ext>
                </a:extLst>
              </a:tr>
              <a:tr h="214963">
                <a:tc>
                  <a:txBody>
                    <a:bodyPr/>
                    <a:lstStyle/>
                    <a:p>
                      <a:pPr algn="l" fontAlgn="b"/>
                      <a:r>
                        <a:rPr lang="es-CO" sz="900" u="none" strike="noStrike" dirty="0">
                          <a:effectLst/>
                          <a:latin typeface="Arial" panose="020B0604020202020204" pitchFamily="34" charset="0"/>
                          <a:cs typeface="Arial" panose="020B0604020202020204" pitchFamily="34" charset="0"/>
                        </a:rPr>
                        <a:t>AÑO 2015</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ctr"/>
                      <a:r>
                        <a:rPr lang="es-CO" sz="900" u="none" strike="noStrike" dirty="0">
                          <a:effectLst/>
                          <a:latin typeface="Arial" panose="020B0604020202020204" pitchFamily="34" charset="0"/>
                          <a:cs typeface="Arial" panose="020B0604020202020204" pitchFamily="34" charset="0"/>
                        </a:rPr>
                        <a:t>84%</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636644073"/>
                  </a:ext>
                </a:extLst>
              </a:tr>
              <a:tr h="214963">
                <a:tc>
                  <a:txBody>
                    <a:bodyPr/>
                    <a:lstStyle/>
                    <a:p>
                      <a:pPr algn="l" fontAlgn="b"/>
                      <a:r>
                        <a:rPr lang="es-CO" sz="900" u="none" strike="noStrike" dirty="0">
                          <a:effectLst/>
                          <a:latin typeface="Arial" panose="020B0604020202020204" pitchFamily="34" charset="0"/>
                          <a:cs typeface="Arial" panose="020B0604020202020204" pitchFamily="34" charset="0"/>
                        </a:rPr>
                        <a:t>AÑO 2016</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ctr"/>
                      <a:r>
                        <a:rPr lang="es-CO" sz="900" u="none" strike="noStrike" dirty="0">
                          <a:effectLst/>
                          <a:latin typeface="Arial" panose="020B0604020202020204" pitchFamily="34" charset="0"/>
                          <a:cs typeface="Arial" panose="020B0604020202020204" pitchFamily="34" charset="0"/>
                        </a:rPr>
                        <a:t>93%</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808206168"/>
                  </a:ext>
                </a:extLst>
              </a:tr>
              <a:tr h="214963">
                <a:tc>
                  <a:txBody>
                    <a:bodyPr/>
                    <a:lstStyle/>
                    <a:p>
                      <a:pPr algn="l" fontAlgn="b"/>
                      <a:r>
                        <a:rPr lang="es-CO" sz="900" u="none" strike="noStrike" dirty="0">
                          <a:effectLst/>
                          <a:latin typeface="Arial" panose="020B0604020202020204" pitchFamily="34" charset="0"/>
                          <a:cs typeface="Arial" panose="020B0604020202020204" pitchFamily="34" charset="0"/>
                        </a:rPr>
                        <a:t>AÑO 2017</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ctr"/>
                      <a:r>
                        <a:rPr lang="es-CO" sz="900" u="none" strike="noStrike" dirty="0">
                          <a:effectLst/>
                          <a:latin typeface="Arial" panose="020B0604020202020204" pitchFamily="34" charset="0"/>
                          <a:cs typeface="Arial" panose="020B0604020202020204" pitchFamily="34" charset="0"/>
                        </a:rPr>
                        <a:t>94%</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009374093"/>
                  </a:ext>
                </a:extLst>
              </a:tr>
              <a:tr h="214963">
                <a:tc>
                  <a:txBody>
                    <a:bodyPr/>
                    <a:lstStyle/>
                    <a:p>
                      <a:pPr algn="l" fontAlgn="b"/>
                      <a:r>
                        <a:rPr lang="es-CO" sz="900" u="none" strike="noStrike" dirty="0">
                          <a:effectLst/>
                          <a:latin typeface="Arial" panose="020B0604020202020204" pitchFamily="34" charset="0"/>
                          <a:cs typeface="Arial" panose="020B0604020202020204" pitchFamily="34" charset="0"/>
                        </a:rPr>
                        <a:t>AÑO 2018</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ctr"/>
                      <a:r>
                        <a:rPr lang="es-CO" sz="900" u="none" strike="noStrike" dirty="0">
                          <a:effectLst/>
                          <a:latin typeface="Arial" panose="020B0604020202020204" pitchFamily="34" charset="0"/>
                          <a:cs typeface="Arial" panose="020B0604020202020204" pitchFamily="34" charset="0"/>
                        </a:rPr>
                        <a:t>96%</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515152255"/>
                  </a:ext>
                </a:extLst>
              </a:tr>
              <a:tr h="214963">
                <a:tc>
                  <a:txBody>
                    <a:bodyPr/>
                    <a:lstStyle/>
                    <a:p>
                      <a:pPr algn="l" fontAlgn="b"/>
                      <a:r>
                        <a:rPr lang="es-CO" sz="900" u="none" strike="noStrike" dirty="0">
                          <a:effectLst/>
                          <a:latin typeface="Arial" panose="020B0604020202020204" pitchFamily="34" charset="0"/>
                          <a:cs typeface="Arial" panose="020B0604020202020204" pitchFamily="34" charset="0"/>
                        </a:rPr>
                        <a:t>AÑO 2019</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ctr"/>
                      <a:r>
                        <a:rPr lang="es-CO" sz="900" u="none" strike="noStrike" dirty="0">
                          <a:effectLst/>
                          <a:latin typeface="Arial" panose="020B0604020202020204" pitchFamily="34" charset="0"/>
                          <a:cs typeface="Arial" panose="020B0604020202020204" pitchFamily="34" charset="0"/>
                        </a:rPr>
                        <a:t>96%</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978267391"/>
                  </a:ext>
                </a:extLst>
              </a:tr>
            </a:tbl>
          </a:graphicData>
        </a:graphic>
      </p:graphicFrame>
      <p:graphicFrame>
        <p:nvGraphicFramePr>
          <p:cNvPr id="11" name="Tabla 10">
            <a:extLst>
              <a:ext uri="{FF2B5EF4-FFF2-40B4-BE49-F238E27FC236}">
                <a16:creationId xmlns:a16="http://schemas.microsoft.com/office/drawing/2014/main" id="{BA411B05-FA5B-4999-98E6-AF1C979A990E}"/>
              </a:ext>
            </a:extLst>
          </p:cNvPr>
          <p:cNvGraphicFramePr>
            <a:graphicFrameLocks noGrp="1"/>
          </p:cNvGraphicFramePr>
          <p:nvPr>
            <p:extLst>
              <p:ext uri="{D42A27DB-BD31-4B8C-83A1-F6EECF244321}">
                <p14:modId xmlns:p14="http://schemas.microsoft.com/office/powerpoint/2010/main" val="2953994821"/>
              </p:ext>
            </p:extLst>
          </p:nvPr>
        </p:nvGraphicFramePr>
        <p:xfrm>
          <a:off x="8980898" y="1189372"/>
          <a:ext cx="1219200" cy="1200150"/>
        </p:xfrm>
        <a:graphic>
          <a:graphicData uri="http://schemas.openxmlformats.org/drawingml/2006/table">
            <a:tbl>
              <a:tblPr>
                <a:tableStyleId>{5C22544A-7EE6-4342-B048-85BDC9FD1C3A}</a:tableStyleId>
              </a:tblPr>
              <a:tblGrid>
                <a:gridCol w="457200">
                  <a:extLst>
                    <a:ext uri="{9D8B030D-6E8A-4147-A177-3AD203B41FA5}">
                      <a16:colId xmlns:a16="http://schemas.microsoft.com/office/drawing/2014/main" val="2796441792"/>
                    </a:ext>
                  </a:extLst>
                </a:gridCol>
                <a:gridCol w="762000">
                  <a:extLst>
                    <a:ext uri="{9D8B030D-6E8A-4147-A177-3AD203B41FA5}">
                      <a16:colId xmlns:a16="http://schemas.microsoft.com/office/drawing/2014/main" val="3052635143"/>
                    </a:ext>
                  </a:extLst>
                </a:gridCol>
              </a:tblGrid>
              <a:tr h="200025">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Año </a:t>
                      </a:r>
                    </a:p>
                  </a:txBody>
                  <a:tcPr marL="0" marR="0" marT="0" marB="0" anchor="b"/>
                </a:tc>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Instalados </a:t>
                      </a:r>
                    </a:p>
                  </a:txBody>
                  <a:tcPr marL="0" marR="0" marT="0" marB="0" anchor="b"/>
                </a:tc>
                <a:extLst>
                  <a:ext uri="{0D108BD9-81ED-4DB2-BD59-A6C34878D82A}">
                    <a16:rowId xmlns:a16="http://schemas.microsoft.com/office/drawing/2014/main" val="1332522365"/>
                  </a:ext>
                </a:extLst>
              </a:tr>
              <a:tr h="200025">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2015</a:t>
                      </a:r>
                    </a:p>
                  </a:txBody>
                  <a:tcPr marL="0" marR="0" marT="0" marB="0" anchor="b"/>
                </a:tc>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737</a:t>
                      </a:r>
                    </a:p>
                  </a:txBody>
                  <a:tcPr marL="0" marR="0" marT="0" marB="0" anchor="b"/>
                </a:tc>
                <a:extLst>
                  <a:ext uri="{0D108BD9-81ED-4DB2-BD59-A6C34878D82A}">
                    <a16:rowId xmlns:a16="http://schemas.microsoft.com/office/drawing/2014/main" val="1927684917"/>
                  </a:ext>
                </a:extLst>
              </a:tr>
              <a:tr h="200025">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2016</a:t>
                      </a:r>
                    </a:p>
                  </a:txBody>
                  <a:tcPr marL="0" marR="0" marT="0" marB="0" anchor="b"/>
                </a:tc>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951</a:t>
                      </a:r>
                    </a:p>
                  </a:txBody>
                  <a:tcPr marL="0" marR="0" marT="0" marB="0" anchor="b"/>
                </a:tc>
                <a:extLst>
                  <a:ext uri="{0D108BD9-81ED-4DB2-BD59-A6C34878D82A}">
                    <a16:rowId xmlns:a16="http://schemas.microsoft.com/office/drawing/2014/main" val="4201699980"/>
                  </a:ext>
                </a:extLst>
              </a:tr>
              <a:tr h="200025">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2017</a:t>
                      </a:r>
                    </a:p>
                  </a:txBody>
                  <a:tcPr marL="0" marR="0" marT="0" marB="0" anchor="b"/>
                </a:tc>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872</a:t>
                      </a:r>
                    </a:p>
                  </a:txBody>
                  <a:tcPr marL="0" marR="0" marT="0" marB="0" anchor="b"/>
                </a:tc>
                <a:extLst>
                  <a:ext uri="{0D108BD9-81ED-4DB2-BD59-A6C34878D82A}">
                    <a16:rowId xmlns:a16="http://schemas.microsoft.com/office/drawing/2014/main" val="1102952754"/>
                  </a:ext>
                </a:extLst>
              </a:tr>
              <a:tr h="200025">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2018</a:t>
                      </a:r>
                    </a:p>
                  </a:txBody>
                  <a:tcPr marL="0" marR="0" marT="0" marB="0" anchor="b"/>
                </a:tc>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785</a:t>
                      </a:r>
                    </a:p>
                  </a:txBody>
                  <a:tcPr marL="0" marR="0" marT="0" marB="0" anchor="b"/>
                </a:tc>
                <a:extLst>
                  <a:ext uri="{0D108BD9-81ED-4DB2-BD59-A6C34878D82A}">
                    <a16:rowId xmlns:a16="http://schemas.microsoft.com/office/drawing/2014/main" val="272929259"/>
                  </a:ext>
                </a:extLst>
              </a:tr>
              <a:tr h="200025">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Total </a:t>
                      </a:r>
                    </a:p>
                  </a:txBody>
                  <a:tcPr marL="0" marR="0" marT="0" marB="0" anchor="b"/>
                </a:tc>
                <a:tc>
                  <a:txBody>
                    <a:bodyPr/>
                    <a:lstStyle/>
                    <a:p>
                      <a:pPr marL="0" algn="ctr" defTabSz="457200" rtl="0" eaLnBrk="1" fontAlgn="b" latinLnBrk="0" hangingPunct="1"/>
                      <a:r>
                        <a:rPr lang="es-CO" sz="1100" u="none" strike="noStrike" kern="1200" dirty="0">
                          <a:solidFill>
                            <a:schemeClr val="dk1"/>
                          </a:solidFill>
                          <a:effectLst/>
                          <a:latin typeface="Arial" panose="020B0604020202020204" pitchFamily="34" charset="0"/>
                          <a:ea typeface="+mn-ea"/>
                          <a:cs typeface="Arial" panose="020B0604020202020204" pitchFamily="34" charset="0"/>
                        </a:rPr>
                        <a:t>3.345</a:t>
                      </a:r>
                    </a:p>
                  </a:txBody>
                  <a:tcPr marL="0" marR="0" marT="0" marB="0" anchor="ctr"/>
                </a:tc>
                <a:extLst>
                  <a:ext uri="{0D108BD9-81ED-4DB2-BD59-A6C34878D82A}">
                    <a16:rowId xmlns:a16="http://schemas.microsoft.com/office/drawing/2014/main" val="516957109"/>
                  </a:ext>
                </a:extLst>
              </a:tr>
            </a:tbl>
          </a:graphicData>
        </a:graphic>
      </p:graphicFrame>
      <p:sp>
        <p:nvSpPr>
          <p:cNvPr id="13" name="CuadroTexto 12">
            <a:extLst>
              <a:ext uri="{FF2B5EF4-FFF2-40B4-BE49-F238E27FC236}">
                <a16:creationId xmlns:a16="http://schemas.microsoft.com/office/drawing/2014/main" id="{E82E1A69-C6FE-4357-976A-BF366B0E01CC}"/>
              </a:ext>
            </a:extLst>
          </p:cNvPr>
          <p:cNvSpPr txBox="1"/>
          <p:nvPr/>
        </p:nvSpPr>
        <p:spPr>
          <a:xfrm>
            <a:off x="1476462" y="3001684"/>
            <a:ext cx="5779155" cy="1446550"/>
          </a:xfrm>
          <a:prstGeom prst="rect">
            <a:avLst/>
          </a:prstGeom>
          <a:noFill/>
        </p:spPr>
        <p:txBody>
          <a:bodyPr wrap="square" rtlCol="0">
            <a:spAutoFit/>
          </a:bodyPr>
          <a:lstStyle/>
          <a:p>
            <a:r>
              <a:rPr lang="es-CO" sz="1400" b="1" dirty="0">
                <a:latin typeface="Arial" panose="020B0604020202020204" pitchFamily="34" charset="0"/>
                <a:cs typeface="Arial" panose="020B0604020202020204" pitchFamily="34" charset="0"/>
              </a:rPr>
              <a:t>7</a:t>
            </a:r>
            <a:r>
              <a:rPr lang="es-CO" sz="1400" dirty="0">
                <a:latin typeface="Arial" panose="020B0604020202020204" pitchFamily="34" charset="0"/>
                <a:cs typeface="Arial" panose="020B0604020202020204" pitchFamily="34" charset="0"/>
              </a:rPr>
              <a:t>. </a:t>
            </a:r>
            <a:r>
              <a:rPr lang="es-CO" sz="1400" b="1" dirty="0">
                <a:latin typeface="Arial" panose="020B0604020202020204" pitchFamily="34" charset="0"/>
                <a:cs typeface="Arial" panose="020B0604020202020204" pitchFamily="34" charset="0"/>
              </a:rPr>
              <a:t>MANUAL DE OPERACIONES</a:t>
            </a:r>
          </a:p>
          <a:p>
            <a:endParaRPr lang="es-CO" sz="1400" dirty="0">
              <a:latin typeface="Arial" panose="020B0604020202020204" pitchFamily="34" charset="0"/>
              <a:cs typeface="Arial" panose="020B0604020202020204" pitchFamily="34" charset="0"/>
            </a:endParaRPr>
          </a:p>
          <a:p>
            <a:pPr algn="just"/>
            <a:r>
              <a:rPr lang="es-CO" sz="1400" dirty="0">
                <a:latin typeface="Arial" panose="020B0604020202020204" pitchFamily="34" charset="0"/>
                <a:cs typeface="Arial" panose="020B0604020202020204" pitchFamily="34" charset="0"/>
              </a:rPr>
              <a:t>Se cuenta con manual de operaciones elaborado en el año 2016 que actualmente se encuentra en proceso de actualización y ajuste técnico. </a:t>
            </a:r>
          </a:p>
          <a:p>
            <a:endParaRPr lang="es-CO" dirty="0"/>
          </a:p>
        </p:txBody>
      </p:sp>
      <p:sp>
        <p:nvSpPr>
          <p:cNvPr id="14" name="CuadroTexto 13">
            <a:extLst>
              <a:ext uri="{FF2B5EF4-FFF2-40B4-BE49-F238E27FC236}">
                <a16:creationId xmlns:a16="http://schemas.microsoft.com/office/drawing/2014/main" id="{598B94DB-64EE-45BB-A802-B233030C5CA4}"/>
              </a:ext>
            </a:extLst>
          </p:cNvPr>
          <p:cNvSpPr txBox="1"/>
          <p:nvPr/>
        </p:nvSpPr>
        <p:spPr>
          <a:xfrm>
            <a:off x="1467741" y="4215823"/>
            <a:ext cx="4628259" cy="1815882"/>
          </a:xfrm>
          <a:prstGeom prst="rect">
            <a:avLst/>
          </a:prstGeom>
          <a:noFill/>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endParaRPr lang="es-CO" dirty="0"/>
          </a:p>
          <a:p>
            <a:r>
              <a:rPr lang="es-CO" b="1" dirty="0"/>
              <a:t>8</a:t>
            </a:r>
            <a:r>
              <a:rPr lang="es-CO" dirty="0"/>
              <a:t>. </a:t>
            </a:r>
            <a:r>
              <a:rPr lang="es-CO" b="1" dirty="0"/>
              <a:t>VULNERABILIDAD DEL SISTEMA</a:t>
            </a:r>
          </a:p>
          <a:p>
            <a:endParaRPr lang="es-CO" dirty="0"/>
          </a:p>
          <a:p>
            <a:r>
              <a:rPr lang="es-CO" dirty="0"/>
              <a:t>Mantenimiento y reposición de los dispositivos eléctricos para los tableros de control de los motores de captación y de distribución.</a:t>
            </a:r>
          </a:p>
          <a:p>
            <a:r>
              <a:rPr lang="es-CO" dirty="0"/>
              <a:t> </a:t>
            </a:r>
          </a:p>
          <a:p>
            <a:endParaRPr lang="es-CO" dirty="0"/>
          </a:p>
        </p:txBody>
      </p:sp>
      <p:pic>
        <p:nvPicPr>
          <p:cNvPr id="15" name="Imagen 14">
            <a:extLst>
              <a:ext uri="{FF2B5EF4-FFF2-40B4-BE49-F238E27FC236}">
                <a16:creationId xmlns:a16="http://schemas.microsoft.com/office/drawing/2014/main" id="{68C7EE12-FC76-4B2E-934D-4EE18A357D87}"/>
              </a:ext>
            </a:extLst>
          </p:cNvPr>
          <p:cNvPicPr>
            <a:picLocks noChangeAspect="1"/>
          </p:cNvPicPr>
          <p:nvPr/>
        </p:nvPicPr>
        <p:blipFill>
          <a:blip r:embed="rId7"/>
          <a:stretch>
            <a:fillRect/>
          </a:stretch>
        </p:blipFill>
        <p:spPr>
          <a:xfrm>
            <a:off x="7264338" y="4166456"/>
            <a:ext cx="3320148" cy="1715823"/>
          </a:xfrm>
          <a:prstGeom prst="rect">
            <a:avLst/>
          </a:prstGeom>
          <a:ln w="28575">
            <a:solidFill>
              <a:schemeClr val="tx2">
                <a:lumMod val="60000"/>
                <a:lumOff val="40000"/>
              </a:schemeClr>
            </a:solidFill>
          </a:ln>
        </p:spPr>
      </p:pic>
    </p:spTree>
    <p:extLst>
      <p:ext uri="{BB962C8B-B14F-4D97-AF65-F5344CB8AC3E}">
        <p14:creationId xmlns:p14="http://schemas.microsoft.com/office/powerpoint/2010/main" val="210697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07562FB7-3EAB-4030-829F-5EB3826D5C0B}"/>
              </a:ext>
            </a:extLst>
          </p:cNvPr>
          <p:cNvSpPr/>
          <p:nvPr/>
        </p:nvSpPr>
        <p:spPr>
          <a:xfrm>
            <a:off x="1643271" y="1096839"/>
            <a:ext cx="9888398" cy="2585323"/>
          </a:xfrm>
          <a:prstGeom prst="rect">
            <a:avLst/>
          </a:prstGeom>
        </p:spPr>
        <p:txBody>
          <a:bodyPr wrap="square">
            <a:spAutoFit/>
          </a:bodyPr>
          <a:lstStyle/>
          <a:p>
            <a:pPr algn="just"/>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s-CO" b="1" dirty="0">
              <a:latin typeface="Calibri" panose="020F050202020403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5B1674B8-3627-4D25-ADC9-28AA9352A41A}"/>
              </a:ext>
            </a:extLst>
          </p:cNvPr>
          <p:cNvSpPr txBox="1"/>
          <p:nvPr/>
        </p:nvSpPr>
        <p:spPr>
          <a:xfrm>
            <a:off x="1346089" y="1186760"/>
            <a:ext cx="10133097" cy="2154436"/>
          </a:xfrm>
          <a:prstGeom prst="rect">
            <a:avLst/>
          </a:prstGeom>
          <a:noFill/>
        </p:spPr>
        <p:txBody>
          <a:bodyPr wrap="square" rtlCol="0">
            <a:spAutoFit/>
          </a:bodyPr>
          <a:lstStyle/>
          <a:p>
            <a:r>
              <a:rPr lang="es-CO" sz="1400" b="1" dirty="0">
                <a:latin typeface="Arial" panose="020B0604020202020204" pitchFamily="34" charset="0"/>
                <a:cs typeface="Arial" panose="020B0604020202020204" pitchFamily="34" charset="0"/>
              </a:rPr>
              <a:t>9. SISTEMA TARIFARIO</a:t>
            </a:r>
          </a:p>
          <a:p>
            <a:endParaRPr lang="es-ES" sz="1400" dirty="0">
              <a:latin typeface="Arial" panose="020B0604020202020204" pitchFamily="34" charset="0"/>
              <a:cs typeface="Arial" panose="020B0604020202020204" pitchFamily="34" charset="0"/>
            </a:endParaRPr>
          </a:p>
          <a:p>
            <a:pPr algn="just"/>
            <a:r>
              <a:rPr lang="es-ES" sz="1400" dirty="0">
                <a:latin typeface="Arial" panose="020B0604020202020204" pitchFamily="34" charset="0"/>
                <a:cs typeface="Arial" panose="020B0604020202020204" pitchFamily="34" charset="0"/>
              </a:rPr>
              <a:t>Se esta adelantando proceso y desarrollo de la implementación tarifaria para esto ha sido necesario la contratación de terceros para el desarrollo de actividades como, la valoración de activos y el Plan de obras e Inversiones. De igual forma, la empresa se encuentra en el proceso de subsanar los inconvenientes presentados por el nivel de deterioro y múltiples inconsistencias en la información, ocasionados por las deficiencias administrativas presentadas previo a su intervención</a:t>
            </a:r>
            <a:r>
              <a:rPr lang="es-CO" sz="1400" dirty="0">
                <a:latin typeface="Arial" panose="020B0604020202020204" pitchFamily="34" charset="0"/>
                <a:cs typeface="Arial" panose="020B0604020202020204" pitchFamily="34" charset="0"/>
              </a:rPr>
              <a:t>, en cuanto al servicio de Aseo a través del fondo empresarial se contrato estudio tarifario en el año 2016.</a:t>
            </a:r>
          </a:p>
          <a:p>
            <a:endParaRPr lang="es-CO" sz="1200" b="1" dirty="0">
              <a:latin typeface="Arial" panose="020B0604020202020204" pitchFamily="34" charset="0"/>
              <a:cs typeface="Arial" panose="020B0604020202020204" pitchFamily="34" charset="0"/>
            </a:endParaRPr>
          </a:p>
          <a:p>
            <a:endParaRPr lang="es-CO" sz="1200" b="1" dirty="0">
              <a:latin typeface="Calibri" panose="020F0502020204030204" pitchFamily="34" charset="0"/>
              <a:cs typeface="Calibri" panose="020F0502020204030204" pitchFamily="34" charset="0"/>
            </a:endParaRPr>
          </a:p>
          <a:p>
            <a:endParaRPr lang="es-CO" sz="1200" dirty="0"/>
          </a:p>
        </p:txBody>
      </p:sp>
      <p:sp>
        <p:nvSpPr>
          <p:cNvPr id="11" name="Rectángulo 10">
            <a:extLst>
              <a:ext uri="{FF2B5EF4-FFF2-40B4-BE49-F238E27FC236}">
                <a16:creationId xmlns:a16="http://schemas.microsoft.com/office/drawing/2014/main" id="{E6DDC3DE-2BE0-40DE-9C2F-9F3868A380CD}"/>
              </a:ext>
            </a:extLst>
          </p:cNvPr>
          <p:cNvSpPr/>
          <p:nvPr/>
        </p:nvSpPr>
        <p:spPr>
          <a:xfrm>
            <a:off x="1346089" y="3429000"/>
            <a:ext cx="5425066" cy="523220"/>
          </a:xfrm>
          <a:prstGeom prst="rect">
            <a:avLst/>
          </a:prstGeom>
        </p:spPr>
        <p:txBody>
          <a:bodyPr wrap="square">
            <a:spAutoFit/>
          </a:bodyPr>
          <a:lstStyle/>
          <a:p>
            <a:r>
              <a:rPr lang="es-CO" sz="1400" b="1" dirty="0">
                <a:latin typeface="Arial" panose="020B0604020202020204" pitchFamily="34" charset="0"/>
                <a:cs typeface="Arial" panose="020B0604020202020204" pitchFamily="34" charset="0"/>
              </a:rPr>
              <a:t>10.  INCUMPLIMIENTO EN EL CARGUE DE LA INFORMACIÓN AL SISTEMA ÚNICO DE INFORMACIÓN SUI.</a:t>
            </a:r>
          </a:p>
        </p:txBody>
      </p:sp>
      <p:sp>
        <p:nvSpPr>
          <p:cNvPr id="12" name="CuadroTexto 11">
            <a:extLst>
              <a:ext uri="{FF2B5EF4-FFF2-40B4-BE49-F238E27FC236}">
                <a16:creationId xmlns:a16="http://schemas.microsoft.com/office/drawing/2014/main" id="{3DDC1030-9BE8-4EFC-B77E-B3ECEAB6F308}"/>
              </a:ext>
            </a:extLst>
          </p:cNvPr>
          <p:cNvSpPr txBox="1"/>
          <p:nvPr/>
        </p:nvSpPr>
        <p:spPr>
          <a:xfrm>
            <a:off x="1346089" y="4149786"/>
            <a:ext cx="5425066" cy="738664"/>
          </a:xfrm>
          <a:prstGeom prst="rect">
            <a:avLst/>
          </a:prstGeom>
          <a:noFill/>
        </p:spPr>
        <p:txBody>
          <a:bodyPr wrap="square" rtlCol="0">
            <a:spAutoFit/>
          </a:bodyPr>
          <a:lstStyle/>
          <a:p>
            <a:pPr algn="just"/>
            <a:r>
              <a:rPr lang="es-CO" sz="1400" dirty="0">
                <a:latin typeface="Arial" panose="020B0604020202020204" pitchFamily="34" charset="0"/>
                <a:cs typeface="Arial" panose="020B0604020202020204" pitchFamily="34" charset="0"/>
              </a:rPr>
              <a:t>A la intervención se encontraba al 30% y al día de hoy se tiene un 82% de avance de cargue de información al SUI, como se muestra en la siguiente tabla:</a:t>
            </a:r>
          </a:p>
        </p:txBody>
      </p:sp>
      <p:graphicFrame>
        <p:nvGraphicFramePr>
          <p:cNvPr id="13" name="Tabla 12">
            <a:extLst>
              <a:ext uri="{FF2B5EF4-FFF2-40B4-BE49-F238E27FC236}">
                <a16:creationId xmlns:a16="http://schemas.microsoft.com/office/drawing/2014/main" id="{6C7C2972-5BB4-4233-B6DC-6980BD77E0F7}"/>
              </a:ext>
            </a:extLst>
          </p:cNvPr>
          <p:cNvGraphicFramePr>
            <a:graphicFrameLocks noGrp="1"/>
          </p:cNvGraphicFramePr>
          <p:nvPr>
            <p:extLst>
              <p:ext uri="{D42A27DB-BD31-4B8C-83A1-F6EECF244321}">
                <p14:modId xmlns:p14="http://schemas.microsoft.com/office/powerpoint/2010/main" val="1908936633"/>
              </p:ext>
            </p:extLst>
          </p:nvPr>
        </p:nvGraphicFramePr>
        <p:xfrm>
          <a:off x="7041329" y="2870679"/>
          <a:ext cx="4441181" cy="3057334"/>
        </p:xfrm>
        <a:graphic>
          <a:graphicData uri="http://schemas.openxmlformats.org/drawingml/2006/table">
            <a:tbl>
              <a:tblPr firstRow="1" firstCol="1" bandRow="1"/>
              <a:tblGrid>
                <a:gridCol w="705608">
                  <a:extLst>
                    <a:ext uri="{9D8B030D-6E8A-4147-A177-3AD203B41FA5}">
                      <a16:colId xmlns:a16="http://schemas.microsoft.com/office/drawing/2014/main" val="3047228398"/>
                    </a:ext>
                  </a:extLst>
                </a:gridCol>
                <a:gridCol w="1245191">
                  <a:extLst>
                    <a:ext uri="{9D8B030D-6E8A-4147-A177-3AD203B41FA5}">
                      <a16:colId xmlns:a16="http://schemas.microsoft.com/office/drawing/2014/main" val="691009820"/>
                    </a:ext>
                  </a:extLst>
                </a:gridCol>
                <a:gridCol w="1245191">
                  <a:extLst>
                    <a:ext uri="{9D8B030D-6E8A-4147-A177-3AD203B41FA5}">
                      <a16:colId xmlns:a16="http://schemas.microsoft.com/office/drawing/2014/main" val="57565956"/>
                    </a:ext>
                  </a:extLst>
                </a:gridCol>
                <a:gridCol w="1245191">
                  <a:extLst>
                    <a:ext uri="{9D8B030D-6E8A-4147-A177-3AD203B41FA5}">
                      <a16:colId xmlns:a16="http://schemas.microsoft.com/office/drawing/2014/main" val="4200827440"/>
                    </a:ext>
                  </a:extLst>
                </a:gridCol>
              </a:tblGrid>
              <a:tr h="381408">
                <a:tc>
                  <a:txBody>
                    <a:bodyPr/>
                    <a:lstStyle/>
                    <a:p>
                      <a:pP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AÑO</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99CC"/>
                    </a:solidFill>
                  </a:tcPr>
                </a:tc>
                <a:tc>
                  <a:txBody>
                    <a:bodyPr/>
                    <a:lstStyle/>
                    <a:p>
                      <a:pP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NÚMERO DE REPORTES PENDIENTES</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99CC"/>
                    </a:solidFill>
                  </a:tcPr>
                </a:tc>
                <a:tc>
                  <a:txBody>
                    <a:bodyPr/>
                    <a:lstStyle/>
                    <a:p>
                      <a:pP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NÚMERO DE REPORTES RADICADOS</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99CC"/>
                    </a:solidFill>
                  </a:tcPr>
                </a:tc>
                <a:tc>
                  <a:txBody>
                    <a:bodyPr/>
                    <a:lstStyle/>
                    <a:p>
                      <a:pP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PORCENTAJE DE CARGUE</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99CC"/>
                    </a:solidFill>
                  </a:tcPr>
                </a:tc>
                <a:extLst>
                  <a:ext uri="{0D108BD9-81ED-4DB2-BD59-A6C34878D82A}">
                    <a16:rowId xmlns:a16="http://schemas.microsoft.com/office/drawing/2014/main" val="3566282812"/>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4843370"/>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2003</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5210141"/>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2004</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3981572"/>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2005</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303</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2969765"/>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235</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1492227"/>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2007</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5934245"/>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269</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0555233"/>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2009</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3277383"/>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29969679"/>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2011</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4117700"/>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510782"/>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2013</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377</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99717899"/>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2014</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385</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6210502"/>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2015</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2101167"/>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481</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6960992"/>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2017</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6154237"/>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2018</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8590447"/>
                  </a:ext>
                </a:extLst>
              </a:tr>
              <a:tr h="131652">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2019</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5080213"/>
                  </a:ext>
                </a:extLst>
              </a:tr>
              <a:tr h="151030">
                <a:tc>
                  <a:txBody>
                    <a:bodyPr/>
                    <a:lstStyle/>
                    <a:p>
                      <a:pP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1146</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5297</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r">
                        <a:lnSpc>
                          <a:spcPct val="107000"/>
                        </a:lnSpc>
                        <a:spcAft>
                          <a:spcPts val="0"/>
                        </a:spcAft>
                      </a:pPr>
                      <a:r>
                        <a:rPr lang="es-MX"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a:t>
                      </a:r>
                      <a:endParaRPr lang="es-CO" sz="900" dirty="0">
                        <a:effectLst/>
                        <a:latin typeface="Calibri" panose="020F0502020204030204" pitchFamily="34" charset="0"/>
                        <a:ea typeface="Calibri" panose="020F0502020204030204" pitchFamily="34" charset="0"/>
                        <a:cs typeface="Calibri" panose="020F0502020204030204" pitchFamily="34" charset="0"/>
                      </a:endParaRPr>
                    </a:p>
                  </a:txBody>
                  <a:tcPr marL="40011" marR="40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587627238"/>
                  </a:ext>
                </a:extLst>
              </a:tr>
            </a:tbl>
          </a:graphicData>
        </a:graphic>
      </p:graphicFrame>
    </p:spTree>
    <p:extLst>
      <p:ext uri="{BB962C8B-B14F-4D97-AF65-F5344CB8AC3E}">
        <p14:creationId xmlns:p14="http://schemas.microsoft.com/office/powerpoint/2010/main" val="247012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54A47AE-98F2-4A4D-A3FB-16889B96D9DB}"/>
              </a:ext>
            </a:extLst>
          </p:cNvPr>
          <p:cNvSpPr txBox="1">
            <a:spLocks/>
          </p:cNvSpPr>
          <p:nvPr/>
        </p:nvSpPr>
        <p:spPr>
          <a:xfrm>
            <a:off x="2583843" y="25045"/>
            <a:ext cx="8574622" cy="83248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b="1" dirty="0">
                <a:solidFill>
                  <a:schemeClr val="accent2">
                    <a:lumMod val="50000"/>
                  </a:schemeClr>
                </a:solidFill>
                <a:latin typeface="Calibri" panose="020F0502020204030204" pitchFamily="34" charset="0"/>
                <a:cs typeface="Calibri" panose="020F0502020204030204" pitchFamily="34" charset="0"/>
              </a:rPr>
              <a:t>EMPRESA DE SERVICIOS PÚBLICOS DE FLANDES</a:t>
            </a:r>
            <a:br>
              <a:rPr lang="es-ES" sz="2800" b="1" dirty="0">
                <a:solidFill>
                  <a:schemeClr val="accent2">
                    <a:lumMod val="50000"/>
                  </a:schemeClr>
                </a:solidFill>
                <a:latin typeface="Calibri" panose="020F0502020204030204" pitchFamily="34" charset="0"/>
                <a:cs typeface="Calibri" panose="020F0502020204030204" pitchFamily="34" charset="0"/>
              </a:rPr>
            </a:br>
            <a:r>
              <a:rPr lang="es-CO" sz="1400" b="1" dirty="0">
                <a:latin typeface="Calibri" panose="020F0502020204030204" pitchFamily="34" charset="0"/>
                <a:cs typeface="Calibri" panose="020F0502020204030204" pitchFamily="34" charset="0"/>
              </a:rPr>
              <a:t>INTERVENIDA MEDIANTE RESOLUCIÓN Nº SSPD-20151300015835 DEL 16 DE JUNIO DEL 2015</a:t>
            </a:r>
            <a:endParaRPr lang="es-CO" sz="2800" b="1" dirty="0">
              <a:solidFill>
                <a:schemeClr val="accent2">
                  <a:lumMod val="50000"/>
                </a:schemeClr>
              </a:solidFill>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7CB0AF9D-0FEB-460E-80B0-ECCED43AE3A3}"/>
              </a:ext>
            </a:extLst>
          </p:cNvPr>
          <p:cNvPicPr/>
          <p:nvPr/>
        </p:nvPicPr>
        <p:blipFill rotWithShape="1">
          <a:blip r:embed="rId2">
            <a:extLst>
              <a:ext uri="{28A0092B-C50C-407E-A947-70E740481C1C}">
                <a14:useLocalDpi xmlns:a14="http://schemas.microsoft.com/office/drawing/2010/main" val="0"/>
              </a:ext>
            </a:extLst>
          </a:blip>
          <a:srcRect l="35226" t="25220" r="21340" b="28396"/>
          <a:stretch/>
        </p:blipFill>
        <p:spPr bwMode="auto">
          <a:xfrm>
            <a:off x="2182053" y="60557"/>
            <a:ext cx="857250" cy="914400"/>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05400F2B-4E7C-4D70-9EC7-F98374455FEC}"/>
              </a:ext>
            </a:extLst>
          </p:cNvPr>
          <p:cNvPicPr/>
          <p:nvPr/>
        </p:nvPicPr>
        <p:blipFill rotWithShape="1">
          <a:blip r:embed="rId3">
            <a:extLst>
              <a:ext uri="{28A0092B-C50C-407E-A947-70E740481C1C}">
                <a14:useLocalDpi xmlns:a14="http://schemas.microsoft.com/office/drawing/2010/main" val="0"/>
              </a:ext>
            </a:extLst>
          </a:blip>
          <a:srcRect l="21986" t="29761" r="28682" b="13123"/>
          <a:stretch/>
        </p:blipFill>
        <p:spPr bwMode="auto">
          <a:xfrm>
            <a:off x="10784371" y="191898"/>
            <a:ext cx="933450" cy="832485"/>
          </a:xfrm>
          <a:prstGeom prst="rect">
            <a:avLst/>
          </a:prstGeom>
          <a:noFill/>
          <a:ln>
            <a:noFill/>
          </a:ln>
          <a:extLst>
            <a:ext uri="{53640926-AAD7-44D8-BBD7-CCE9431645EC}">
              <a14:shadowObscured xmlns:a14="http://schemas.microsoft.com/office/drawing/2010/main"/>
            </a:ext>
          </a:extLst>
        </p:spPr>
      </p:pic>
      <p:pic>
        <p:nvPicPr>
          <p:cNvPr id="7" name="Picture 2" descr="https://www.superservicios.gov.co/sites/default/archivos/logoSSPD.PNG">
            <a:extLst>
              <a:ext uri="{FF2B5EF4-FFF2-40B4-BE49-F238E27FC236}">
                <a16:creationId xmlns:a16="http://schemas.microsoft.com/office/drawing/2014/main" id="{6AF54206-5498-4D14-8614-43A949104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1" y="5961574"/>
            <a:ext cx="2279375" cy="784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superservicios.gov.co/sites/default/archivos/archivos/logo_nuevo_gobierno.jpg">
            <a:extLst>
              <a:ext uri="{FF2B5EF4-FFF2-40B4-BE49-F238E27FC236}">
                <a16:creationId xmlns:a16="http://schemas.microsoft.com/office/drawing/2014/main" id="{6875C8CF-74B3-4E5A-A523-A6D4F0E67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237" y="6153324"/>
            <a:ext cx="3252416" cy="56578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8">
            <a:extLst>
              <a:ext uri="{FF2B5EF4-FFF2-40B4-BE49-F238E27FC236}">
                <a16:creationId xmlns:a16="http://schemas.microsoft.com/office/drawing/2014/main" id="{6D4AD923-C72A-4569-ACA5-3D1C28F02E1E}"/>
              </a:ext>
            </a:extLst>
          </p:cNvPr>
          <p:cNvCxnSpPr>
            <a:cxnSpLocks/>
          </p:cNvCxnSpPr>
          <p:nvPr/>
        </p:nvCxnSpPr>
        <p:spPr>
          <a:xfrm>
            <a:off x="3207026" y="929987"/>
            <a:ext cx="736820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Tabla 11">
            <a:extLst>
              <a:ext uri="{FF2B5EF4-FFF2-40B4-BE49-F238E27FC236}">
                <a16:creationId xmlns:a16="http://schemas.microsoft.com/office/drawing/2014/main" id="{3FCCC338-C88E-4F6D-89B8-758236845AB3}"/>
              </a:ext>
            </a:extLst>
          </p:cNvPr>
          <p:cNvGraphicFramePr>
            <a:graphicFrameLocks noGrp="1"/>
          </p:cNvGraphicFramePr>
          <p:nvPr>
            <p:extLst>
              <p:ext uri="{D42A27DB-BD31-4B8C-83A1-F6EECF244321}">
                <p14:modId xmlns:p14="http://schemas.microsoft.com/office/powerpoint/2010/main" val="3099303143"/>
              </p:ext>
            </p:extLst>
          </p:nvPr>
        </p:nvGraphicFramePr>
        <p:xfrm>
          <a:off x="2943780" y="1788646"/>
          <a:ext cx="7260666" cy="1016688"/>
        </p:xfrm>
        <a:graphic>
          <a:graphicData uri="http://schemas.openxmlformats.org/drawingml/2006/table">
            <a:tbl>
              <a:tblPr>
                <a:tableStyleId>{8A107856-5554-42FB-B03E-39F5DBC370BA}</a:tableStyleId>
              </a:tblPr>
              <a:tblGrid>
                <a:gridCol w="682912">
                  <a:extLst>
                    <a:ext uri="{9D8B030D-6E8A-4147-A177-3AD203B41FA5}">
                      <a16:colId xmlns:a16="http://schemas.microsoft.com/office/drawing/2014/main" val="2286708269"/>
                    </a:ext>
                  </a:extLst>
                </a:gridCol>
                <a:gridCol w="1050632">
                  <a:extLst>
                    <a:ext uri="{9D8B030D-6E8A-4147-A177-3AD203B41FA5}">
                      <a16:colId xmlns:a16="http://schemas.microsoft.com/office/drawing/2014/main" val="441600935"/>
                    </a:ext>
                  </a:extLst>
                </a:gridCol>
                <a:gridCol w="1068142">
                  <a:extLst>
                    <a:ext uri="{9D8B030D-6E8A-4147-A177-3AD203B41FA5}">
                      <a16:colId xmlns:a16="http://schemas.microsoft.com/office/drawing/2014/main" val="3780000660"/>
                    </a:ext>
                  </a:extLst>
                </a:gridCol>
                <a:gridCol w="1068142">
                  <a:extLst>
                    <a:ext uri="{9D8B030D-6E8A-4147-A177-3AD203B41FA5}">
                      <a16:colId xmlns:a16="http://schemas.microsoft.com/office/drawing/2014/main" val="2983623031"/>
                    </a:ext>
                  </a:extLst>
                </a:gridCol>
                <a:gridCol w="1104502">
                  <a:extLst>
                    <a:ext uri="{9D8B030D-6E8A-4147-A177-3AD203B41FA5}">
                      <a16:colId xmlns:a16="http://schemas.microsoft.com/office/drawing/2014/main" val="74605065"/>
                    </a:ext>
                  </a:extLst>
                </a:gridCol>
                <a:gridCol w="1114345">
                  <a:extLst>
                    <a:ext uri="{9D8B030D-6E8A-4147-A177-3AD203B41FA5}">
                      <a16:colId xmlns:a16="http://schemas.microsoft.com/office/drawing/2014/main" val="4196904593"/>
                    </a:ext>
                  </a:extLst>
                </a:gridCol>
                <a:gridCol w="1171991">
                  <a:extLst>
                    <a:ext uri="{9D8B030D-6E8A-4147-A177-3AD203B41FA5}">
                      <a16:colId xmlns:a16="http://schemas.microsoft.com/office/drawing/2014/main" val="2106813866"/>
                    </a:ext>
                  </a:extLst>
                </a:gridCol>
              </a:tblGrid>
              <a:tr h="222273">
                <a:tc>
                  <a:txBody>
                    <a:bodyPr/>
                    <a:lstStyle/>
                    <a:p>
                      <a:pPr algn="ctr" fontAlgn="b"/>
                      <a:r>
                        <a:rPr lang="es-CO" sz="1200" b="1" u="none" strike="noStrike" dirty="0">
                          <a:effectLst/>
                          <a:latin typeface="Calibri" panose="020F0502020204030204" pitchFamily="34" charset="0"/>
                          <a:cs typeface="Calibri" panose="020F0502020204030204" pitchFamily="34" charset="0"/>
                        </a:rPr>
                        <a:t>Cuenta</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Descripción</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dic-14</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dic-15</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dic-16</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dic-17</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solidFill>
                  </a:tcPr>
                </a:tc>
                <a:tc>
                  <a:txBody>
                    <a:bodyPr/>
                    <a:lstStyle/>
                    <a:p>
                      <a:pPr algn="ctr" fontAlgn="b"/>
                      <a:r>
                        <a:rPr lang="es-CO" sz="1200" b="1" u="none" strike="noStrike" dirty="0">
                          <a:effectLst/>
                          <a:latin typeface="Calibri" panose="020F0502020204030204" pitchFamily="34" charset="0"/>
                          <a:cs typeface="Calibri" panose="020F0502020204030204" pitchFamily="34" charset="0"/>
                        </a:rPr>
                        <a:t>dic-18</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solidFill>
                      <a:schemeClr val="accent2"/>
                    </a:solidFill>
                  </a:tcPr>
                </a:tc>
                <a:extLst>
                  <a:ext uri="{0D108BD9-81ED-4DB2-BD59-A6C34878D82A}">
                    <a16:rowId xmlns:a16="http://schemas.microsoft.com/office/drawing/2014/main" val="535742525"/>
                  </a:ext>
                </a:extLst>
              </a:tr>
              <a:tr h="267574">
                <a:tc>
                  <a:txBody>
                    <a:bodyPr/>
                    <a:lstStyle/>
                    <a:p>
                      <a:pPr algn="ctr" fontAlgn="b"/>
                      <a:r>
                        <a:rPr lang="es-CO" sz="1200" u="none" strike="noStrike" dirty="0">
                          <a:effectLst/>
                          <a:latin typeface="Calibri" panose="020F0502020204030204" pitchFamily="34" charset="0"/>
                          <a:cs typeface="Calibri" panose="020F0502020204030204" pitchFamily="34" charset="0"/>
                        </a:rPr>
                        <a:t>1</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s-CO" sz="1200" u="none" strike="noStrike" dirty="0">
                          <a:effectLst/>
                          <a:latin typeface="Calibri" panose="020F0502020204030204" pitchFamily="34" charset="0"/>
                          <a:cs typeface="Calibri" panose="020F0502020204030204" pitchFamily="34" charset="0"/>
                        </a:rPr>
                        <a:t>ACTIVOS</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ctr"/>
                      <a:r>
                        <a:rPr lang="es-CO" sz="1200" u="none" strike="noStrike" dirty="0">
                          <a:effectLst/>
                          <a:latin typeface="Calibri" panose="020F0502020204030204" pitchFamily="34" charset="0"/>
                          <a:cs typeface="Calibri" panose="020F0502020204030204" pitchFamily="34" charset="0"/>
                        </a:rPr>
                        <a:t> $     2.389.987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3.757.603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3.325.411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3.820.224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3.808.780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540883159"/>
                  </a:ext>
                </a:extLst>
              </a:tr>
              <a:tr h="264080">
                <a:tc>
                  <a:txBody>
                    <a:bodyPr/>
                    <a:lstStyle/>
                    <a:p>
                      <a:pPr algn="ctr" fontAlgn="b"/>
                      <a:r>
                        <a:rPr lang="es-CO" sz="1200" u="none" strike="noStrike" dirty="0">
                          <a:effectLst/>
                          <a:latin typeface="Calibri" panose="020F0502020204030204" pitchFamily="34" charset="0"/>
                          <a:cs typeface="Calibri" panose="020F0502020204030204" pitchFamily="34" charset="0"/>
                        </a:rPr>
                        <a:t>2</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s-CO" sz="1200" u="none" strike="noStrike" dirty="0">
                          <a:effectLst/>
                          <a:latin typeface="Calibri" panose="020F0502020204030204" pitchFamily="34" charset="0"/>
                          <a:cs typeface="Calibri" panose="020F0502020204030204" pitchFamily="34" charset="0"/>
                        </a:rPr>
                        <a:t>PASIVOS</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ctr"/>
                      <a:r>
                        <a:rPr lang="es-CO" sz="1200" u="none" strike="noStrike" dirty="0">
                          <a:effectLst/>
                          <a:latin typeface="Calibri" panose="020F0502020204030204" pitchFamily="34" charset="0"/>
                          <a:cs typeface="Calibri" panose="020F0502020204030204" pitchFamily="34" charset="0"/>
                        </a:rPr>
                        <a:t> $   10.603.377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13.351.517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13.540.837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14.655.470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15.309.051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4262082913"/>
                  </a:ext>
                </a:extLst>
              </a:tr>
              <a:tr h="262761">
                <a:tc>
                  <a:txBody>
                    <a:bodyPr/>
                    <a:lstStyle/>
                    <a:p>
                      <a:pPr algn="ctr" fontAlgn="b"/>
                      <a:r>
                        <a:rPr lang="es-CO" sz="1200" u="none" strike="noStrike" dirty="0">
                          <a:effectLst/>
                          <a:latin typeface="Calibri" panose="020F0502020204030204" pitchFamily="34" charset="0"/>
                          <a:cs typeface="Calibri" panose="020F0502020204030204" pitchFamily="34" charset="0"/>
                        </a:rPr>
                        <a:t>3</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l" fontAlgn="b"/>
                      <a:r>
                        <a:rPr lang="es-CO" sz="1200" u="none" strike="noStrike" dirty="0">
                          <a:effectLst/>
                          <a:latin typeface="Calibri" panose="020F0502020204030204" pitchFamily="34" charset="0"/>
                          <a:cs typeface="Calibri" panose="020F0502020204030204" pitchFamily="34" charset="0"/>
                        </a:rPr>
                        <a:t>PATRIMONIO</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r" fontAlgn="ctr"/>
                      <a:r>
                        <a:rPr lang="es-CO" sz="1200" u="none" strike="noStrike" dirty="0">
                          <a:effectLst/>
                          <a:latin typeface="Calibri" panose="020F0502020204030204" pitchFamily="34" charset="0"/>
                          <a:cs typeface="Calibri" panose="020F0502020204030204" pitchFamily="34" charset="0"/>
                        </a:rPr>
                        <a:t>-$     8.213.390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9.593.915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10.215.426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10.835.245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r" fontAlgn="ctr"/>
                      <a:r>
                        <a:rPr lang="es-CO" sz="1200" u="none" strike="noStrike" dirty="0">
                          <a:effectLst/>
                          <a:latin typeface="Calibri" panose="020F0502020204030204" pitchFamily="34" charset="0"/>
                          <a:cs typeface="Calibri" panose="020F0502020204030204" pitchFamily="34" charset="0"/>
                        </a:rPr>
                        <a:t>- $  11.500.271 </a:t>
                      </a:r>
                      <a:endParaRPr lang="es-CO"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882661649"/>
                  </a:ext>
                </a:extLst>
              </a:tr>
            </a:tbl>
          </a:graphicData>
        </a:graphic>
      </p:graphicFrame>
      <p:sp>
        <p:nvSpPr>
          <p:cNvPr id="13" name="CuadroTexto 12">
            <a:extLst>
              <a:ext uri="{FF2B5EF4-FFF2-40B4-BE49-F238E27FC236}">
                <a16:creationId xmlns:a16="http://schemas.microsoft.com/office/drawing/2014/main" id="{FD32EC3B-1CCB-4EA9-896B-5C0C43BDF308}"/>
              </a:ext>
            </a:extLst>
          </p:cNvPr>
          <p:cNvSpPr txBox="1"/>
          <p:nvPr/>
        </p:nvSpPr>
        <p:spPr>
          <a:xfrm>
            <a:off x="2794873" y="3050735"/>
            <a:ext cx="7558480" cy="954107"/>
          </a:xfrm>
          <a:prstGeom prst="rect">
            <a:avLst/>
          </a:prstGeom>
          <a:noFill/>
        </p:spPr>
        <p:txBody>
          <a:bodyPr wrap="square" rtlCol="0">
            <a:spAutoFit/>
          </a:bodyPr>
          <a:lstStyle/>
          <a:p>
            <a:pPr algn="just"/>
            <a:r>
              <a:rPr lang="es-CO" sz="1400" dirty="0">
                <a:latin typeface="Arial" panose="020B0604020202020204" pitchFamily="34" charset="0"/>
                <a:cs typeface="Arial" panose="020B0604020202020204" pitchFamily="34" charset="0"/>
              </a:rPr>
              <a:t>En el momento de la toma de posesión por parte de la Superintendencia de servicios Públicos, la entidad tenía un pasivo de $11.739.393.888, de los cuales 420.411.135, representaban cuentas por pagar de nómina y personal que en su momento fueron cancelados.</a:t>
            </a:r>
          </a:p>
        </p:txBody>
      </p:sp>
      <p:pic>
        <p:nvPicPr>
          <p:cNvPr id="14" name="Imagen 13">
            <a:extLst>
              <a:ext uri="{FF2B5EF4-FFF2-40B4-BE49-F238E27FC236}">
                <a16:creationId xmlns:a16="http://schemas.microsoft.com/office/drawing/2014/main" id="{88943892-E7D1-43DE-88B0-829953516317}"/>
              </a:ext>
            </a:extLst>
          </p:cNvPr>
          <p:cNvPicPr>
            <a:picLocks noChangeAspect="1"/>
          </p:cNvPicPr>
          <p:nvPr/>
        </p:nvPicPr>
        <p:blipFill>
          <a:blip r:embed="rId6"/>
          <a:stretch>
            <a:fillRect/>
          </a:stretch>
        </p:blipFill>
        <p:spPr>
          <a:xfrm>
            <a:off x="3207026" y="4075888"/>
            <a:ext cx="6734175" cy="1762125"/>
          </a:xfrm>
          <a:prstGeom prst="rect">
            <a:avLst/>
          </a:prstGeom>
        </p:spPr>
      </p:pic>
      <p:sp>
        <p:nvSpPr>
          <p:cNvPr id="2" name="Rectángulo 1">
            <a:extLst>
              <a:ext uri="{FF2B5EF4-FFF2-40B4-BE49-F238E27FC236}">
                <a16:creationId xmlns:a16="http://schemas.microsoft.com/office/drawing/2014/main" id="{6CC63664-F674-4D93-8409-2EC925348740}"/>
              </a:ext>
            </a:extLst>
          </p:cNvPr>
          <p:cNvSpPr/>
          <p:nvPr/>
        </p:nvSpPr>
        <p:spPr>
          <a:xfrm>
            <a:off x="3790923" y="1199125"/>
            <a:ext cx="5292796" cy="369332"/>
          </a:xfrm>
          <a:prstGeom prst="rect">
            <a:avLst/>
          </a:prstGeom>
        </p:spPr>
        <p:txBody>
          <a:bodyPr wrap="none">
            <a:spAutoFit/>
          </a:bodyPr>
          <a:lstStyle/>
          <a:p>
            <a:pPr defTabSz="914400"/>
            <a:r>
              <a:rPr lang="es-CO" b="1" dirty="0">
                <a:solidFill>
                  <a:srgbClr val="002060"/>
                </a:solidFill>
                <a:latin typeface="Calibri" panose="020F0502020204030204" pitchFamily="34" charset="0"/>
                <a:cs typeface="Calibri" panose="020F0502020204030204" pitchFamily="34" charset="0"/>
              </a:rPr>
              <a:t>11. ACCIONES ADELANTADAS EN EL ÁREA FINANCIERA</a:t>
            </a:r>
          </a:p>
        </p:txBody>
      </p:sp>
    </p:spTree>
    <p:extLst>
      <p:ext uri="{BB962C8B-B14F-4D97-AF65-F5344CB8AC3E}">
        <p14:creationId xmlns:p14="http://schemas.microsoft.com/office/powerpoint/2010/main" val="15538184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TM03457496[[fn=Parallax]]</Template>
  <TotalTime>1809</TotalTime>
  <Words>2310</Words>
  <Application>Microsoft Office PowerPoint</Application>
  <PresentationFormat>Panorámica</PresentationFormat>
  <Paragraphs>470</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Calibri</vt:lpstr>
      <vt:lpstr>Calibri (Cuerpo)</vt:lpstr>
      <vt:lpstr>Corbel</vt:lpstr>
      <vt:lpstr>Parallax</vt:lpstr>
      <vt:lpstr>EMPRESA DE SERVICIOS PÚBLICOS DE FLANDES INTERVENIDA MEDIANTE RESOLUCIÓN Nº SSPD-20151300015835 DEL 16 DE JUNIO DEL 2015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TÉCNICO - OPERATIVA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EMPRESA DE SERVICIOS PÚBLICOS DE FLANDES INTERVENIDA MEDIANTE RESOLUCIÓN Nº SSPD-20151300015835 DEL 16 DE JUNIO DEL 2015</dc:title>
  <dc:creator>LINA MARCELA BARRERA GONZALEZ</dc:creator>
  <cp:lastModifiedBy>LUZ FLOR MIREYA GUALTERO PERDOMO</cp:lastModifiedBy>
  <cp:revision>239</cp:revision>
  <dcterms:created xsi:type="dcterms:W3CDTF">2019-07-11T12:46:53Z</dcterms:created>
  <dcterms:modified xsi:type="dcterms:W3CDTF">2019-07-16T21:56:05Z</dcterms:modified>
</cp:coreProperties>
</file>